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1"/>
  </p:sldMasterIdLst>
  <p:notesMasterIdLst>
    <p:notesMasterId r:id="rId49"/>
  </p:notesMasterIdLst>
  <p:handoutMasterIdLst>
    <p:handoutMasterId r:id="rId50"/>
  </p:handoutMasterIdLst>
  <p:sldIdLst>
    <p:sldId id="285" r:id="rId2"/>
    <p:sldId id="256" r:id="rId3"/>
    <p:sldId id="258" r:id="rId4"/>
    <p:sldId id="259" r:id="rId5"/>
    <p:sldId id="260" r:id="rId6"/>
    <p:sldId id="262" r:id="rId7"/>
    <p:sldId id="263" r:id="rId8"/>
    <p:sldId id="264" r:id="rId9"/>
    <p:sldId id="265" r:id="rId10"/>
    <p:sldId id="266" r:id="rId11"/>
    <p:sldId id="267" r:id="rId12"/>
    <p:sldId id="268" r:id="rId13"/>
    <p:sldId id="269" r:id="rId14"/>
    <p:sldId id="283" r:id="rId15"/>
    <p:sldId id="284" r:id="rId16"/>
    <p:sldId id="286" r:id="rId17"/>
    <p:sldId id="322" r:id="rId18"/>
    <p:sldId id="287" r:id="rId19"/>
    <p:sldId id="271" r:id="rId20"/>
    <p:sldId id="288" r:id="rId21"/>
    <p:sldId id="289" r:id="rId22"/>
    <p:sldId id="308" r:id="rId23"/>
    <p:sldId id="309" r:id="rId24"/>
    <p:sldId id="310" r:id="rId25"/>
    <p:sldId id="292" r:id="rId26"/>
    <p:sldId id="293" r:id="rId27"/>
    <p:sldId id="294" r:id="rId28"/>
    <p:sldId id="295" r:id="rId29"/>
    <p:sldId id="311" r:id="rId30"/>
    <p:sldId id="312" r:id="rId31"/>
    <p:sldId id="300" r:id="rId32"/>
    <p:sldId id="301" r:id="rId33"/>
    <p:sldId id="302" r:id="rId34"/>
    <p:sldId id="303" r:id="rId35"/>
    <p:sldId id="304" r:id="rId36"/>
    <p:sldId id="305" r:id="rId37"/>
    <p:sldId id="306" r:id="rId38"/>
    <p:sldId id="307" r:id="rId39"/>
    <p:sldId id="313" r:id="rId40"/>
    <p:sldId id="314" r:id="rId41"/>
    <p:sldId id="315" r:id="rId42"/>
    <p:sldId id="320" r:id="rId43"/>
    <p:sldId id="321" r:id="rId44"/>
    <p:sldId id="316" r:id="rId45"/>
    <p:sldId id="317" r:id="rId46"/>
    <p:sldId id="318" r:id="rId47"/>
    <p:sldId id="319" r:id="rId48"/>
  </p:sldIdLst>
  <p:sldSz cx="9144000" cy="6858000" type="screen4x3"/>
  <p:notesSz cx="6669088" cy="9928225"/>
  <p:defaultTextStyle>
    <a:defPPr>
      <a:defRPr lang="en-US"/>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00"/>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8892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en-US"/>
          </a:p>
        </p:txBody>
      </p:sp>
      <p:sp>
        <p:nvSpPr>
          <p:cNvPr id="37891" name="Rectangle 3"/>
          <p:cNvSpPr>
            <a:spLocks noGrp="1" noChangeArrowheads="1"/>
          </p:cNvSpPr>
          <p:nvPr>
            <p:ph type="dt" sz="quarter" idx="1"/>
          </p:nvPr>
        </p:nvSpPr>
        <p:spPr bwMode="auto">
          <a:xfrm>
            <a:off x="3778250" y="0"/>
            <a:ext cx="28892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en-US"/>
          </a:p>
        </p:txBody>
      </p:sp>
      <p:sp>
        <p:nvSpPr>
          <p:cNvPr id="37892" name="Rectangle 4"/>
          <p:cNvSpPr>
            <a:spLocks noGrp="1" noChangeArrowheads="1"/>
          </p:cNvSpPr>
          <p:nvPr>
            <p:ph type="ftr" sz="quarter" idx="2"/>
          </p:nvPr>
        </p:nvSpPr>
        <p:spPr bwMode="auto">
          <a:xfrm>
            <a:off x="0" y="9429750"/>
            <a:ext cx="288925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en-US"/>
          </a:p>
        </p:txBody>
      </p:sp>
      <p:sp>
        <p:nvSpPr>
          <p:cNvPr id="37893" name="Rectangle 5"/>
          <p:cNvSpPr>
            <a:spLocks noGrp="1" noChangeArrowheads="1"/>
          </p:cNvSpPr>
          <p:nvPr>
            <p:ph type="sldNum" sz="quarter" idx="3"/>
          </p:nvPr>
        </p:nvSpPr>
        <p:spPr bwMode="auto">
          <a:xfrm>
            <a:off x="3778250" y="9429750"/>
            <a:ext cx="288925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6A50A2CC-127B-41AE-9CB9-6ADCB5A08D68}"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8250" y="0"/>
            <a:ext cx="2889250" cy="496888"/>
          </a:xfrm>
          <a:prstGeom prst="rect">
            <a:avLst/>
          </a:prstGeom>
        </p:spPr>
        <p:txBody>
          <a:bodyPr vert="horz" lIns="91440" tIns="45720" rIns="91440" bIns="45720" rtlCol="0"/>
          <a:lstStyle>
            <a:lvl1pPr algn="r">
              <a:defRPr sz="1200"/>
            </a:lvl1pPr>
          </a:lstStyle>
          <a:p>
            <a:fld id="{230B803E-424B-4D19-9DCE-19AE24C14D8B}" type="datetimeFigureOut">
              <a:rPr lang="en-US" smtClean="0"/>
              <a:t>8/15/2014</a:t>
            </a:fld>
            <a:endParaRPr lang="en-US"/>
          </a:p>
        </p:txBody>
      </p:sp>
      <p:sp>
        <p:nvSpPr>
          <p:cNvPr id="4" name="Slide Image Placeholder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750" y="4716463"/>
            <a:ext cx="5335588" cy="44672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9750"/>
            <a:ext cx="2889250" cy="49688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8250" y="9429750"/>
            <a:ext cx="2889250" cy="496888"/>
          </a:xfrm>
          <a:prstGeom prst="rect">
            <a:avLst/>
          </a:prstGeom>
        </p:spPr>
        <p:txBody>
          <a:bodyPr vert="horz" lIns="91440" tIns="45720" rIns="91440" bIns="45720" rtlCol="0" anchor="b"/>
          <a:lstStyle>
            <a:lvl1pPr algn="r">
              <a:defRPr sz="1200"/>
            </a:lvl1pPr>
          </a:lstStyle>
          <a:p>
            <a:fld id="{3BD755B3-802C-46CB-B425-9C5DAD8F7F58}"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 outside with eggs and lab coats. Pair students off and they have to throw and</a:t>
            </a:r>
            <a:r>
              <a:rPr lang="en-US" baseline="0" dirty="0" smtClean="0"/>
              <a:t> catch eggs whilst gradually increasing the distance between each pair. To catch the egg without breaking it you obviously have to reduce the force on the egg by taking more time to catch it!</a:t>
            </a:r>
            <a:endParaRPr lang="en-US" dirty="0"/>
          </a:p>
        </p:txBody>
      </p:sp>
      <p:sp>
        <p:nvSpPr>
          <p:cNvPr id="4" name="Slide Number Placeholder 3"/>
          <p:cNvSpPr>
            <a:spLocks noGrp="1"/>
          </p:cNvSpPr>
          <p:nvPr>
            <p:ph type="sldNum" sz="quarter" idx="10"/>
          </p:nvPr>
        </p:nvSpPr>
        <p:spPr/>
        <p:txBody>
          <a:bodyPr/>
          <a:lstStyle/>
          <a:p>
            <a:fld id="{3BD755B3-802C-46CB-B425-9C5DAD8F7F58}" type="slidenum">
              <a:rPr lang="en-US" smtClean="0"/>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 exploding rocket</a:t>
            </a:r>
            <a:r>
              <a:rPr lang="en-US" baseline="0" dirty="0" smtClean="0"/>
              <a:t> is a common example used in multiple choice questions. There IS an increase in kinetic energy but momentum stays the same.</a:t>
            </a:r>
            <a:endParaRPr lang="en-US" dirty="0"/>
          </a:p>
        </p:txBody>
      </p:sp>
      <p:sp>
        <p:nvSpPr>
          <p:cNvPr id="4" name="Slide Number Placeholder 3"/>
          <p:cNvSpPr>
            <a:spLocks noGrp="1"/>
          </p:cNvSpPr>
          <p:nvPr>
            <p:ph type="sldNum" sz="quarter" idx="10"/>
          </p:nvPr>
        </p:nvSpPr>
        <p:spPr/>
        <p:txBody>
          <a:bodyPr/>
          <a:lstStyle/>
          <a:p>
            <a:fld id="{3BD755B3-802C-46CB-B425-9C5DAD8F7F58}" type="slidenum">
              <a:rPr lang="en-US" smtClean="0"/>
              <a:t>42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Elastic or inelastic?</a:t>
            </a:r>
            <a:endParaRPr lang="en-US" dirty="0"/>
          </a:p>
        </p:txBody>
      </p:sp>
      <p:sp>
        <p:nvSpPr>
          <p:cNvPr id="4" name="Slide Number Placeholder 3"/>
          <p:cNvSpPr>
            <a:spLocks noGrp="1"/>
          </p:cNvSpPr>
          <p:nvPr>
            <p:ph type="sldNum" sz="quarter" idx="10"/>
          </p:nvPr>
        </p:nvSpPr>
        <p:spPr/>
        <p:txBody>
          <a:bodyPr/>
          <a:lstStyle/>
          <a:p>
            <a:fld id="{3BD755B3-802C-46CB-B425-9C5DAD8F7F58}" type="slidenum">
              <a:rPr lang="en-US" smtClean="0"/>
              <a:t>45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Elastic or inelastic?</a:t>
            </a:r>
          </a:p>
          <a:p>
            <a:endParaRPr lang="en-US" dirty="0"/>
          </a:p>
        </p:txBody>
      </p:sp>
      <p:sp>
        <p:nvSpPr>
          <p:cNvPr id="4" name="Slide Number Placeholder 3"/>
          <p:cNvSpPr>
            <a:spLocks noGrp="1"/>
          </p:cNvSpPr>
          <p:nvPr>
            <p:ph type="sldNum" sz="quarter" idx="10"/>
          </p:nvPr>
        </p:nvSpPr>
        <p:spPr/>
        <p:txBody>
          <a:bodyPr/>
          <a:lstStyle/>
          <a:p>
            <a:fld id="{3BD755B3-802C-46CB-B425-9C5DAD8F7F58}" type="slidenum">
              <a:rPr lang="en-US" smtClean="0"/>
              <a:t>46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Important now to do LOTS of past paper </a:t>
            </a:r>
            <a:r>
              <a:rPr lang="en-US" smtClean="0"/>
              <a:t>mechanics questions.</a:t>
            </a:r>
            <a:endParaRPr lang="en-US"/>
          </a:p>
        </p:txBody>
      </p:sp>
      <p:sp>
        <p:nvSpPr>
          <p:cNvPr id="4" name="Slide Number Placeholder 3"/>
          <p:cNvSpPr>
            <a:spLocks noGrp="1"/>
          </p:cNvSpPr>
          <p:nvPr>
            <p:ph type="sldNum" sz="quarter" idx="10"/>
          </p:nvPr>
        </p:nvSpPr>
        <p:spPr/>
        <p:txBody>
          <a:bodyPr/>
          <a:lstStyle/>
          <a:p>
            <a:fld id="{3BD755B3-802C-46CB-B425-9C5DAD8F7F58}" type="slidenum">
              <a:rPr lang="en-US" smtClean="0"/>
              <a:t>47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0E345A-1873-4FE4-A218-8F319441493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BC9813-9AEE-4C9A-A85F-C394FEBF90C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8ECFBD-AE99-475B-A8D5-00BC9AA8E11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0013" y="301625"/>
            <a:ext cx="7313612"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0013" y="1827213"/>
            <a:ext cx="3579812"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02225" y="1827213"/>
            <a:ext cx="3581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102225" y="3960813"/>
            <a:ext cx="3581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a:ln/>
        </p:spPr>
        <p:txBody>
          <a:bodyPr/>
          <a:lstStyle>
            <a:lvl1pPr>
              <a:defRPr/>
            </a:lvl1pPr>
          </a:lstStyle>
          <a:p>
            <a:endParaRPr lang="en-US"/>
          </a:p>
        </p:txBody>
      </p:sp>
      <p:sp>
        <p:nvSpPr>
          <p:cNvPr id="7" name="Rectangle 9"/>
          <p:cNvSpPr>
            <a:spLocks noGrp="1" noChangeArrowheads="1"/>
          </p:cNvSpPr>
          <p:nvPr>
            <p:ph type="ftr" sz="quarter" idx="11"/>
          </p:nvPr>
        </p:nvSpPr>
        <p:spPr>
          <a:ln/>
        </p:spPr>
        <p:txBody>
          <a:bodyPr/>
          <a:lstStyle>
            <a:lvl1pPr>
              <a:defRPr/>
            </a:lvl1pPr>
          </a:lstStyle>
          <a:p>
            <a:endParaRPr lang="en-US"/>
          </a:p>
        </p:txBody>
      </p:sp>
      <p:sp>
        <p:nvSpPr>
          <p:cNvPr id="8" name="Rectangle 10"/>
          <p:cNvSpPr>
            <a:spLocks noGrp="1" noChangeArrowheads="1"/>
          </p:cNvSpPr>
          <p:nvPr>
            <p:ph type="sldNum" sz="quarter" idx="12"/>
          </p:nvPr>
        </p:nvSpPr>
        <p:spPr>
          <a:ln/>
        </p:spPr>
        <p:txBody>
          <a:bodyPr/>
          <a:lstStyle>
            <a:lvl1pPr>
              <a:defRPr/>
            </a:lvl1pPr>
          </a:lstStyle>
          <a:p>
            <a:fld id="{10273781-2E45-45D5-BB27-33934DD0467B}"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0013" y="301625"/>
            <a:ext cx="7313612"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0013" y="1827213"/>
            <a:ext cx="3579812"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2225" y="1827213"/>
            <a:ext cx="3581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endParaRPr lang="en-US"/>
          </a:p>
        </p:txBody>
      </p:sp>
      <p:sp>
        <p:nvSpPr>
          <p:cNvPr id="6" name="Rectangle 9"/>
          <p:cNvSpPr>
            <a:spLocks noGrp="1" noChangeArrowheads="1"/>
          </p:cNvSpPr>
          <p:nvPr>
            <p:ph type="ftr" sz="quarter" idx="11"/>
          </p:nvPr>
        </p:nvSpPr>
        <p:spPr>
          <a:ln/>
        </p:spPr>
        <p:txBody>
          <a:bodyPr/>
          <a:lstStyle>
            <a:lvl1pPr>
              <a:defRPr/>
            </a:lvl1pPr>
          </a:lstStyle>
          <a:p>
            <a:endParaRPr lang="en-US"/>
          </a:p>
        </p:txBody>
      </p:sp>
      <p:sp>
        <p:nvSpPr>
          <p:cNvPr id="7" name="Rectangle 10"/>
          <p:cNvSpPr>
            <a:spLocks noGrp="1" noChangeArrowheads="1"/>
          </p:cNvSpPr>
          <p:nvPr>
            <p:ph type="sldNum" sz="quarter" idx="12"/>
          </p:nvPr>
        </p:nvSpPr>
        <p:spPr>
          <a:ln/>
        </p:spPr>
        <p:txBody>
          <a:bodyPr/>
          <a:lstStyle>
            <a:lvl1pPr>
              <a:defRPr/>
            </a:lvl1pPr>
          </a:lstStyle>
          <a:p>
            <a:fld id="{28A7267D-F7AE-4BCD-A22C-B46AD732C9DE}"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AC1CEA-279C-48B7-B349-E88711A1796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618A2E-3079-4BB2-A62D-4025078E9F3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82D592-0E44-4768-9E26-84146681F46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153E7F-0ED5-4F3C-BA03-08E2EE632B1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DCE663-6BD2-4884-9DD6-95054E80B6E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2E8CF2-9159-47D4-ADE9-C328D943ADE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5C97C8-875A-4C41-91FA-A6CAC98DB5E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1C8CF0-396C-4AFE-897D-CFEFC761CD9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D39910-1780-416E-B5B6-76CCD46575E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images.google.no/imgres?imgurl=http://media.playstadium.dk/cpg133/albums/screenshots/TigerWoods06/Tiger%20Woods%20PGA%20TOUR%202006%20-%20Pebble%20Beach%2018%20-%20Xbox%20360.jpg&amp;imgrefurl=http://www.playstadium.dk/2005/07/01/screenshots-til-tiger-woods-2006/&amp;h=747&amp;w=1026&amp;sz=601&amp;hl=no&amp;start=41&amp;tbnid=nTia5ZUCQGLRvM:&amp;tbnh=109&amp;tbnw=150&amp;prev=/images?q=tiger+woods&amp;start=36&amp;ndsp=18&amp;svnum=10&amp;hl=no&amp;lr=&amp;sa=N" TargetMode="Externa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This lesson</a:t>
            </a:r>
            <a:endParaRPr lang="en-US" dirty="0"/>
          </a:p>
        </p:txBody>
      </p:sp>
      <p:sp>
        <p:nvSpPr>
          <p:cNvPr id="5" name="Content Placeholder 4"/>
          <p:cNvSpPr>
            <a:spLocks noGrp="1"/>
          </p:cNvSpPr>
          <p:nvPr>
            <p:ph idx="1"/>
          </p:nvPr>
        </p:nvSpPr>
        <p:spPr/>
        <p:txBody>
          <a:bodyPr/>
          <a:lstStyle/>
          <a:p>
            <a:r>
              <a:rPr lang="en-US" dirty="0" smtClean="0"/>
              <a:t>Conservation of linear momentum</a:t>
            </a:r>
          </a:p>
          <a:p>
            <a:pPr>
              <a:buNone/>
            </a:pPr>
            <a:endParaRPr lang="en-US" dirty="0"/>
          </a:p>
        </p:txBody>
      </p:sp>
      <p:pic>
        <p:nvPicPr>
          <p:cNvPr id="6" name="Picture 5" descr="Conservation of mom chest bump.gif"/>
          <p:cNvPicPr>
            <a:picLocks noChangeAspect="1"/>
          </p:cNvPicPr>
          <p:nvPr/>
        </p:nvPicPr>
        <p:blipFill>
          <a:blip r:embed="rId2" cstate="print"/>
          <a:stretch>
            <a:fillRect/>
          </a:stretch>
        </p:blipFill>
        <p:spPr>
          <a:xfrm>
            <a:off x="1043608" y="2492896"/>
            <a:ext cx="6661437" cy="374595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GB" smtClean="0"/>
              <a:t>Momentum is a vector</a:t>
            </a:r>
            <a:endParaRPr lang="en-US" smtClean="0"/>
          </a:p>
        </p:txBody>
      </p:sp>
      <p:sp>
        <p:nvSpPr>
          <p:cNvPr id="15363" name="Rectangle 3"/>
          <p:cNvSpPr>
            <a:spLocks noGrp="1" noChangeArrowheads="1"/>
          </p:cNvSpPr>
          <p:nvPr>
            <p:ph idx="1"/>
          </p:nvPr>
        </p:nvSpPr>
        <p:spPr/>
        <p:txBody>
          <a:bodyPr/>
          <a:lstStyle/>
          <a:p>
            <a:pPr eaLnBrk="1" hangingPunct="1"/>
            <a:r>
              <a:rPr lang="en-AU" smtClean="0"/>
              <a:t> Momentum is a vector, so if velocities are in opposite directions we must take this into account in our calculations</a:t>
            </a:r>
            <a:endParaRPr lang="en-US" smtClean="0"/>
          </a:p>
        </p:txBody>
      </p:sp>
      <p:sp>
        <p:nvSpPr>
          <p:cNvPr id="15364" name="Line 4"/>
          <p:cNvSpPr>
            <a:spLocks noChangeShapeType="1"/>
          </p:cNvSpPr>
          <p:nvPr/>
        </p:nvSpPr>
        <p:spPr bwMode="auto">
          <a:xfrm flipV="1">
            <a:off x="3059113" y="3573463"/>
            <a:ext cx="3168650" cy="2087562"/>
          </a:xfrm>
          <a:prstGeom prst="line">
            <a:avLst/>
          </a:prstGeom>
          <a:noFill/>
          <a:ln w="212725">
            <a:solidFill>
              <a:srgbClr val="FF33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GB" smtClean="0"/>
              <a:t>An even harder example!</a:t>
            </a:r>
            <a:endParaRPr lang="en-US" smtClean="0"/>
          </a:p>
        </p:txBody>
      </p:sp>
      <p:sp>
        <p:nvSpPr>
          <p:cNvPr id="16387" name="Rectangle 3"/>
          <p:cNvSpPr>
            <a:spLocks noGrp="1" noChangeArrowheads="1"/>
          </p:cNvSpPr>
          <p:nvPr>
            <p:ph type="body" sz="half" idx="1"/>
          </p:nvPr>
        </p:nvSpPr>
        <p:spPr>
          <a:xfrm>
            <a:off x="1043609" y="1827213"/>
            <a:ext cx="5904880" cy="4114800"/>
          </a:xfrm>
        </p:spPr>
        <p:txBody>
          <a:bodyPr>
            <a:normAutofit lnSpcReduction="10000"/>
          </a:bodyPr>
          <a:lstStyle/>
          <a:p>
            <a:pPr eaLnBrk="1" hangingPunct="1">
              <a:buFont typeface="Wingdings" pitchFamily="2" charset="2"/>
              <a:buNone/>
            </a:pPr>
            <a:r>
              <a:rPr lang="en-GB" sz="2500" dirty="0" smtClean="0"/>
              <a:t>	</a:t>
            </a:r>
            <a:r>
              <a:rPr lang="en-GB" sz="3600" dirty="0" smtClean="0"/>
              <a:t>Snoopy (mass 10kg) running at 4.5 m.s</a:t>
            </a:r>
            <a:r>
              <a:rPr lang="en-GB" sz="3600" baseline="30000" dirty="0" smtClean="0"/>
              <a:t>-1</a:t>
            </a:r>
            <a:r>
              <a:rPr lang="en-GB" sz="3600" dirty="0" smtClean="0"/>
              <a:t> jumps onto a skateboard of mass 4 kg travelling in the opposite direction at 7 m.s</a:t>
            </a:r>
            <a:r>
              <a:rPr lang="en-GB" sz="3600" baseline="30000" dirty="0" smtClean="0"/>
              <a:t>-1</a:t>
            </a:r>
            <a:r>
              <a:rPr lang="en-GB" sz="3600" dirty="0" smtClean="0"/>
              <a:t>. What is the velocity of Snoopy and skateboard after Snoopy has jumped on?</a:t>
            </a:r>
            <a:endParaRPr lang="en-US" sz="3600" dirty="0" smtClean="0"/>
          </a:p>
        </p:txBody>
      </p:sp>
      <p:pic>
        <p:nvPicPr>
          <p:cNvPr id="16388" name="Picture 5" descr="snoopy06"/>
          <p:cNvPicPr>
            <a:picLocks noGrp="1" noChangeAspect="1" noChangeArrowheads="1"/>
          </p:cNvPicPr>
          <p:nvPr>
            <p:ph sz="half" idx="2"/>
          </p:nvPr>
        </p:nvPicPr>
        <p:blipFill>
          <a:blip r:embed="rId2" cstate="print"/>
          <a:stretch>
            <a:fillRect/>
          </a:stretch>
        </p:blipFill>
        <p:spPr>
          <a:xfrm>
            <a:off x="7164288" y="3501008"/>
            <a:ext cx="1076325" cy="1352550"/>
          </a:xfrm>
        </p:spPr>
      </p:pic>
      <p:sp>
        <p:nvSpPr>
          <p:cNvPr id="16389" name="AutoShape 7"/>
          <p:cNvSpPr>
            <a:spLocks noChangeArrowheads="1"/>
          </p:cNvSpPr>
          <p:nvPr/>
        </p:nvSpPr>
        <p:spPr bwMode="auto">
          <a:xfrm>
            <a:off x="7235825" y="1916113"/>
            <a:ext cx="1295400" cy="865187"/>
          </a:xfrm>
          <a:prstGeom prst="wedgeRoundRectCallout">
            <a:avLst>
              <a:gd name="adj1" fmla="val 13356"/>
              <a:gd name="adj2" fmla="val 171653"/>
              <a:gd name="adj3" fmla="val 16667"/>
            </a:avLst>
          </a:prstGeom>
          <a:solidFill>
            <a:schemeClr val="bg1"/>
          </a:solidFill>
          <a:ln w="9525">
            <a:solidFill>
              <a:schemeClr val="tx1"/>
            </a:solidFill>
            <a:miter lim="800000"/>
            <a:headEnd/>
            <a:tailEnd/>
          </a:ln>
        </p:spPr>
        <p:txBody>
          <a:bodyPr/>
          <a:lstStyle/>
          <a:p>
            <a:pPr algn="ctr" eaLnBrk="0" hangingPunct="0"/>
            <a:r>
              <a:rPr lang="en-GB"/>
              <a:t>I love physics</a:t>
            </a: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GB" smtClean="0"/>
              <a:t>An even harder example!</a:t>
            </a:r>
            <a:endParaRPr lang="en-US" smtClean="0"/>
          </a:p>
        </p:txBody>
      </p:sp>
      <p:sp>
        <p:nvSpPr>
          <p:cNvPr id="17411" name="Rectangle 3"/>
          <p:cNvSpPr>
            <a:spLocks noGrp="1" noChangeArrowheads="1"/>
          </p:cNvSpPr>
          <p:nvPr>
            <p:ph type="body" sz="half" idx="1"/>
          </p:nvPr>
        </p:nvSpPr>
        <p:spPr/>
        <p:txBody>
          <a:bodyPr/>
          <a:lstStyle/>
          <a:p>
            <a:pPr eaLnBrk="1" hangingPunct="1">
              <a:buFont typeface="Wingdings" pitchFamily="2" charset="2"/>
              <a:buNone/>
            </a:pPr>
            <a:r>
              <a:rPr lang="en-AU" sz="2500" smtClean="0"/>
              <a:t> </a:t>
            </a:r>
            <a:endParaRPr lang="en-US" sz="2500" smtClean="0"/>
          </a:p>
        </p:txBody>
      </p:sp>
      <p:pic>
        <p:nvPicPr>
          <p:cNvPr id="17413" name="Picture 13" descr="logo"/>
          <p:cNvPicPr>
            <a:picLocks noGrp="1" noChangeAspect="1" noChangeArrowheads="1"/>
          </p:cNvPicPr>
          <p:nvPr>
            <p:ph sz="quarter" idx="2"/>
          </p:nvPr>
        </p:nvPicPr>
        <p:blipFill>
          <a:blip r:embed="rId2" cstate="print"/>
          <a:srcRect/>
          <a:stretch>
            <a:fillRect/>
          </a:stretch>
        </p:blipFill>
        <p:spPr>
          <a:xfrm>
            <a:off x="1258888" y="2060575"/>
            <a:ext cx="746125" cy="1296988"/>
          </a:xfrm>
        </p:spPr>
      </p:pic>
      <p:pic>
        <p:nvPicPr>
          <p:cNvPr id="17412" name="Picture 9" descr="Snoopy%2520skateboard%2520pin"/>
          <p:cNvPicPr>
            <a:picLocks noGrp="1" noChangeAspect="1" noChangeArrowheads="1"/>
          </p:cNvPicPr>
          <p:nvPr>
            <p:ph sz="quarter" idx="3"/>
          </p:nvPr>
        </p:nvPicPr>
        <p:blipFill>
          <a:blip r:embed="rId3" cstate="print"/>
          <a:srcRect/>
          <a:stretch>
            <a:fillRect/>
          </a:stretch>
        </p:blipFill>
        <p:spPr>
          <a:xfrm>
            <a:off x="3995738" y="4724400"/>
            <a:ext cx="1095375" cy="990600"/>
          </a:xfrm>
        </p:spPr>
      </p:pic>
      <p:sp>
        <p:nvSpPr>
          <p:cNvPr id="17414" name="Rectangle 15"/>
          <p:cNvSpPr>
            <a:spLocks noChangeArrowheads="1"/>
          </p:cNvSpPr>
          <p:nvPr/>
        </p:nvSpPr>
        <p:spPr bwMode="auto">
          <a:xfrm>
            <a:off x="2484438" y="3068638"/>
            <a:ext cx="1150937" cy="288925"/>
          </a:xfrm>
          <a:prstGeom prst="rect">
            <a:avLst/>
          </a:prstGeom>
          <a:solidFill>
            <a:schemeClr val="bg1"/>
          </a:solidFill>
          <a:ln w="9525">
            <a:noFill/>
            <a:miter lim="800000"/>
            <a:headEnd/>
            <a:tailEnd/>
          </a:ln>
        </p:spPr>
        <p:txBody>
          <a:bodyPr wrap="none" anchor="ctr"/>
          <a:lstStyle/>
          <a:p>
            <a:pPr eaLnBrk="0" hangingPunct="0"/>
            <a:endParaRPr lang="en-US"/>
          </a:p>
        </p:txBody>
      </p:sp>
      <p:pic>
        <p:nvPicPr>
          <p:cNvPr id="17415" name="Picture 16" descr="Snoopy%2520skateboard%2520pin"/>
          <p:cNvPicPr>
            <a:picLocks noChangeAspect="1" noChangeArrowheads="1"/>
          </p:cNvPicPr>
          <p:nvPr/>
        </p:nvPicPr>
        <p:blipFill>
          <a:blip r:embed="rId3" cstate="print"/>
          <a:srcRect/>
          <a:stretch>
            <a:fillRect/>
          </a:stretch>
        </p:blipFill>
        <p:spPr bwMode="auto">
          <a:xfrm>
            <a:off x="5003800" y="2133600"/>
            <a:ext cx="1095375" cy="990600"/>
          </a:xfrm>
          <a:prstGeom prst="rect">
            <a:avLst/>
          </a:prstGeom>
          <a:noFill/>
          <a:ln w="9525">
            <a:noFill/>
            <a:miter lim="800000"/>
            <a:headEnd/>
            <a:tailEnd/>
          </a:ln>
        </p:spPr>
      </p:pic>
      <p:sp>
        <p:nvSpPr>
          <p:cNvPr id="17416" name="Rectangle 17"/>
          <p:cNvSpPr>
            <a:spLocks noChangeArrowheads="1"/>
          </p:cNvSpPr>
          <p:nvPr/>
        </p:nvSpPr>
        <p:spPr bwMode="auto">
          <a:xfrm>
            <a:off x="5076825" y="2060575"/>
            <a:ext cx="863600" cy="720725"/>
          </a:xfrm>
          <a:prstGeom prst="rect">
            <a:avLst/>
          </a:prstGeom>
          <a:solidFill>
            <a:schemeClr val="bg1"/>
          </a:solidFill>
          <a:ln w="9525">
            <a:noFill/>
            <a:miter lim="800000"/>
            <a:headEnd/>
            <a:tailEnd/>
          </a:ln>
        </p:spPr>
        <p:txBody>
          <a:bodyPr wrap="none" anchor="ctr"/>
          <a:lstStyle/>
          <a:p>
            <a:pPr eaLnBrk="0" hangingPunct="0"/>
            <a:endParaRPr lang="en-US"/>
          </a:p>
        </p:txBody>
      </p:sp>
      <p:sp>
        <p:nvSpPr>
          <p:cNvPr id="17417" name="Rectangle 18"/>
          <p:cNvSpPr>
            <a:spLocks noChangeArrowheads="1"/>
          </p:cNvSpPr>
          <p:nvPr/>
        </p:nvSpPr>
        <p:spPr bwMode="auto">
          <a:xfrm>
            <a:off x="5292725" y="2781300"/>
            <a:ext cx="574675" cy="71438"/>
          </a:xfrm>
          <a:prstGeom prst="rect">
            <a:avLst/>
          </a:prstGeom>
          <a:solidFill>
            <a:schemeClr val="bg1"/>
          </a:solidFill>
          <a:ln w="9525">
            <a:noFill/>
            <a:miter lim="800000"/>
            <a:headEnd/>
            <a:tailEnd/>
          </a:ln>
        </p:spPr>
        <p:txBody>
          <a:bodyPr wrap="none" anchor="ctr"/>
          <a:lstStyle/>
          <a:p>
            <a:pPr eaLnBrk="0" hangingPunct="0"/>
            <a:endParaRPr lang="en-US"/>
          </a:p>
        </p:txBody>
      </p:sp>
      <p:sp>
        <p:nvSpPr>
          <p:cNvPr id="17418" name="Text Box 19"/>
          <p:cNvSpPr txBox="1">
            <a:spLocks noChangeArrowheads="1"/>
          </p:cNvSpPr>
          <p:nvPr/>
        </p:nvSpPr>
        <p:spPr bwMode="auto">
          <a:xfrm>
            <a:off x="1116013" y="1700213"/>
            <a:ext cx="1079500" cy="304800"/>
          </a:xfrm>
          <a:prstGeom prst="rect">
            <a:avLst/>
          </a:prstGeom>
          <a:noFill/>
          <a:ln w="9525">
            <a:noFill/>
            <a:miter lim="800000"/>
            <a:headEnd/>
            <a:tailEnd/>
          </a:ln>
        </p:spPr>
        <p:txBody>
          <a:bodyPr>
            <a:spAutoFit/>
          </a:bodyPr>
          <a:lstStyle/>
          <a:p>
            <a:pPr eaLnBrk="0" hangingPunct="0">
              <a:spcBef>
                <a:spcPct val="50000"/>
              </a:spcBef>
            </a:pPr>
            <a:r>
              <a:rPr lang="en-GB" sz="1400" b="1"/>
              <a:t>10kg</a:t>
            </a:r>
            <a:endParaRPr lang="en-US" sz="1400" b="1"/>
          </a:p>
        </p:txBody>
      </p:sp>
      <p:sp>
        <p:nvSpPr>
          <p:cNvPr id="17419" name="Text Box 20"/>
          <p:cNvSpPr txBox="1">
            <a:spLocks noChangeArrowheads="1"/>
          </p:cNvSpPr>
          <p:nvPr/>
        </p:nvSpPr>
        <p:spPr bwMode="auto">
          <a:xfrm>
            <a:off x="5219700" y="2276475"/>
            <a:ext cx="720725" cy="304800"/>
          </a:xfrm>
          <a:prstGeom prst="rect">
            <a:avLst/>
          </a:prstGeom>
          <a:noFill/>
          <a:ln w="9525">
            <a:noFill/>
            <a:miter lim="800000"/>
            <a:headEnd/>
            <a:tailEnd/>
          </a:ln>
        </p:spPr>
        <p:txBody>
          <a:bodyPr>
            <a:spAutoFit/>
          </a:bodyPr>
          <a:lstStyle/>
          <a:p>
            <a:pPr eaLnBrk="0" hangingPunct="0">
              <a:spcBef>
                <a:spcPct val="50000"/>
              </a:spcBef>
            </a:pPr>
            <a:r>
              <a:rPr lang="en-GB" sz="1400" b="1"/>
              <a:t>4kg</a:t>
            </a:r>
            <a:endParaRPr lang="en-US" sz="1400" b="1"/>
          </a:p>
        </p:txBody>
      </p:sp>
      <p:sp>
        <p:nvSpPr>
          <p:cNvPr id="17420" name="Line 21"/>
          <p:cNvSpPr>
            <a:spLocks noChangeShapeType="1"/>
          </p:cNvSpPr>
          <p:nvPr/>
        </p:nvSpPr>
        <p:spPr bwMode="auto">
          <a:xfrm>
            <a:off x="1908175" y="2781300"/>
            <a:ext cx="1368425" cy="0"/>
          </a:xfrm>
          <a:prstGeom prst="line">
            <a:avLst/>
          </a:prstGeom>
          <a:noFill/>
          <a:ln w="9525">
            <a:solidFill>
              <a:schemeClr val="tx1"/>
            </a:solidFill>
            <a:round/>
            <a:headEnd/>
            <a:tailEnd type="triangle" w="med" len="med"/>
          </a:ln>
        </p:spPr>
        <p:txBody>
          <a:bodyPr/>
          <a:lstStyle/>
          <a:p>
            <a:endParaRPr lang="en-US"/>
          </a:p>
        </p:txBody>
      </p:sp>
      <p:sp>
        <p:nvSpPr>
          <p:cNvPr id="17421" name="Line 22"/>
          <p:cNvSpPr>
            <a:spLocks noChangeShapeType="1"/>
          </p:cNvSpPr>
          <p:nvPr/>
        </p:nvSpPr>
        <p:spPr bwMode="auto">
          <a:xfrm flipH="1">
            <a:off x="4067175" y="2924175"/>
            <a:ext cx="936625" cy="0"/>
          </a:xfrm>
          <a:prstGeom prst="line">
            <a:avLst/>
          </a:prstGeom>
          <a:noFill/>
          <a:ln w="9525">
            <a:solidFill>
              <a:schemeClr val="tx1"/>
            </a:solidFill>
            <a:round/>
            <a:headEnd/>
            <a:tailEnd type="triangle" w="med" len="med"/>
          </a:ln>
        </p:spPr>
        <p:txBody>
          <a:bodyPr/>
          <a:lstStyle/>
          <a:p>
            <a:endParaRPr lang="en-US"/>
          </a:p>
        </p:txBody>
      </p:sp>
      <p:sp>
        <p:nvSpPr>
          <p:cNvPr id="17422" name="Text Box 23"/>
          <p:cNvSpPr txBox="1">
            <a:spLocks noChangeArrowheads="1"/>
          </p:cNvSpPr>
          <p:nvPr/>
        </p:nvSpPr>
        <p:spPr bwMode="auto">
          <a:xfrm>
            <a:off x="2195513" y="2420938"/>
            <a:ext cx="1008062" cy="366712"/>
          </a:xfrm>
          <a:prstGeom prst="rect">
            <a:avLst/>
          </a:prstGeom>
          <a:noFill/>
          <a:ln w="9525">
            <a:noFill/>
            <a:miter lim="800000"/>
            <a:headEnd/>
            <a:tailEnd/>
          </a:ln>
        </p:spPr>
        <p:txBody>
          <a:bodyPr>
            <a:spAutoFit/>
          </a:bodyPr>
          <a:lstStyle/>
          <a:p>
            <a:pPr eaLnBrk="0" hangingPunct="0">
              <a:spcBef>
                <a:spcPct val="50000"/>
              </a:spcBef>
            </a:pPr>
            <a:endParaRPr lang="en-US"/>
          </a:p>
        </p:txBody>
      </p:sp>
      <p:sp>
        <p:nvSpPr>
          <p:cNvPr id="17423" name="Text Box 24"/>
          <p:cNvSpPr txBox="1">
            <a:spLocks noChangeArrowheads="1"/>
          </p:cNvSpPr>
          <p:nvPr/>
        </p:nvSpPr>
        <p:spPr bwMode="auto">
          <a:xfrm>
            <a:off x="2195513" y="2276475"/>
            <a:ext cx="1223962" cy="304800"/>
          </a:xfrm>
          <a:prstGeom prst="rect">
            <a:avLst/>
          </a:prstGeom>
          <a:noFill/>
          <a:ln w="9525">
            <a:noFill/>
            <a:miter lim="800000"/>
            <a:headEnd/>
            <a:tailEnd/>
          </a:ln>
        </p:spPr>
        <p:txBody>
          <a:bodyPr>
            <a:spAutoFit/>
          </a:bodyPr>
          <a:lstStyle/>
          <a:p>
            <a:pPr eaLnBrk="0" hangingPunct="0">
              <a:spcBef>
                <a:spcPct val="50000"/>
              </a:spcBef>
            </a:pPr>
            <a:r>
              <a:rPr lang="en-GB" sz="1400" b="1"/>
              <a:t>-4.5 m.s</a:t>
            </a:r>
            <a:r>
              <a:rPr lang="en-GB" sz="1400" b="1" baseline="30000"/>
              <a:t>-1</a:t>
            </a:r>
            <a:endParaRPr lang="en-US" sz="1400" b="1" baseline="30000"/>
          </a:p>
        </p:txBody>
      </p:sp>
      <p:sp>
        <p:nvSpPr>
          <p:cNvPr id="17424" name="Text Box 25"/>
          <p:cNvSpPr txBox="1">
            <a:spLocks noChangeArrowheads="1"/>
          </p:cNvSpPr>
          <p:nvPr/>
        </p:nvSpPr>
        <p:spPr bwMode="auto">
          <a:xfrm>
            <a:off x="4067175" y="2420938"/>
            <a:ext cx="936625" cy="304800"/>
          </a:xfrm>
          <a:prstGeom prst="rect">
            <a:avLst/>
          </a:prstGeom>
          <a:noFill/>
          <a:ln w="9525">
            <a:noFill/>
            <a:miter lim="800000"/>
            <a:headEnd/>
            <a:tailEnd/>
          </a:ln>
        </p:spPr>
        <p:txBody>
          <a:bodyPr>
            <a:spAutoFit/>
          </a:bodyPr>
          <a:lstStyle/>
          <a:p>
            <a:pPr eaLnBrk="0" hangingPunct="0">
              <a:spcBef>
                <a:spcPct val="50000"/>
              </a:spcBef>
            </a:pPr>
            <a:r>
              <a:rPr lang="en-GB" sz="1400" b="1"/>
              <a:t>7 m.s</a:t>
            </a:r>
            <a:r>
              <a:rPr lang="en-GB" sz="1400" b="1" baseline="30000"/>
              <a:t>-1</a:t>
            </a:r>
            <a:endParaRPr lang="en-US" sz="1400" b="1" baseline="30000"/>
          </a:p>
        </p:txBody>
      </p:sp>
      <p:sp>
        <p:nvSpPr>
          <p:cNvPr id="17425" name="Line 26"/>
          <p:cNvSpPr>
            <a:spLocks noChangeShapeType="1"/>
          </p:cNvSpPr>
          <p:nvPr/>
        </p:nvSpPr>
        <p:spPr bwMode="auto">
          <a:xfrm flipH="1">
            <a:off x="2627312" y="1700808"/>
            <a:ext cx="1008583" cy="504230"/>
          </a:xfrm>
          <a:prstGeom prst="line">
            <a:avLst/>
          </a:prstGeom>
          <a:noFill/>
          <a:ln w="57150">
            <a:solidFill>
              <a:srgbClr val="FF3300"/>
            </a:solidFill>
            <a:round/>
            <a:headEnd/>
            <a:tailEnd type="triangle" w="med" len="med"/>
          </a:ln>
        </p:spPr>
        <p:txBody>
          <a:bodyPr/>
          <a:lstStyle/>
          <a:p>
            <a:endParaRPr lang="en-US"/>
          </a:p>
        </p:txBody>
      </p:sp>
      <p:sp>
        <p:nvSpPr>
          <p:cNvPr id="17426" name="Text Box 27"/>
          <p:cNvSpPr txBox="1">
            <a:spLocks noChangeArrowheads="1"/>
          </p:cNvSpPr>
          <p:nvPr/>
        </p:nvSpPr>
        <p:spPr bwMode="auto">
          <a:xfrm>
            <a:off x="3707904" y="1340768"/>
            <a:ext cx="5256212" cy="650875"/>
          </a:xfrm>
          <a:prstGeom prst="rect">
            <a:avLst/>
          </a:prstGeom>
          <a:noFill/>
          <a:ln w="9525">
            <a:solidFill>
              <a:srgbClr val="FF3300"/>
            </a:solidFill>
            <a:miter lim="800000"/>
            <a:headEnd/>
            <a:tailEnd/>
          </a:ln>
        </p:spPr>
        <p:txBody>
          <a:bodyPr>
            <a:spAutoFit/>
          </a:bodyPr>
          <a:lstStyle/>
          <a:p>
            <a:pPr eaLnBrk="0" hangingPunct="0">
              <a:spcBef>
                <a:spcPct val="50000"/>
              </a:spcBef>
            </a:pPr>
            <a:r>
              <a:rPr lang="en-GB"/>
              <a:t>Because they are in opposite directions, we make one velocity negative</a:t>
            </a:r>
            <a:endParaRPr lang="en-US"/>
          </a:p>
        </p:txBody>
      </p:sp>
      <p:sp>
        <p:nvSpPr>
          <p:cNvPr id="17427" name="Text Box 28"/>
          <p:cNvSpPr txBox="1">
            <a:spLocks noChangeArrowheads="1"/>
          </p:cNvSpPr>
          <p:nvPr/>
        </p:nvSpPr>
        <p:spPr bwMode="auto">
          <a:xfrm>
            <a:off x="3995738" y="4365625"/>
            <a:ext cx="1079500" cy="304800"/>
          </a:xfrm>
          <a:prstGeom prst="rect">
            <a:avLst/>
          </a:prstGeom>
          <a:noFill/>
          <a:ln w="9525">
            <a:noFill/>
            <a:miter lim="800000"/>
            <a:headEnd/>
            <a:tailEnd/>
          </a:ln>
        </p:spPr>
        <p:txBody>
          <a:bodyPr>
            <a:spAutoFit/>
          </a:bodyPr>
          <a:lstStyle/>
          <a:p>
            <a:pPr eaLnBrk="0" hangingPunct="0">
              <a:spcBef>
                <a:spcPct val="50000"/>
              </a:spcBef>
            </a:pPr>
            <a:r>
              <a:rPr lang="en-GB" sz="1400" b="1"/>
              <a:t>14kg</a:t>
            </a:r>
            <a:endParaRPr lang="en-US" sz="1400" b="1"/>
          </a:p>
        </p:txBody>
      </p:sp>
      <p:sp>
        <p:nvSpPr>
          <p:cNvPr id="17428" name="Text Box 30"/>
          <p:cNvSpPr txBox="1">
            <a:spLocks noChangeArrowheads="1"/>
          </p:cNvSpPr>
          <p:nvPr/>
        </p:nvSpPr>
        <p:spPr bwMode="auto">
          <a:xfrm>
            <a:off x="5219700" y="5084763"/>
            <a:ext cx="1584325" cy="304800"/>
          </a:xfrm>
          <a:prstGeom prst="rect">
            <a:avLst/>
          </a:prstGeom>
          <a:noFill/>
          <a:ln w="9525">
            <a:noFill/>
            <a:miter lim="800000"/>
            <a:headEnd/>
            <a:tailEnd/>
          </a:ln>
        </p:spPr>
        <p:txBody>
          <a:bodyPr>
            <a:spAutoFit/>
          </a:bodyPr>
          <a:lstStyle/>
          <a:p>
            <a:pPr eaLnBrk="0" hangingPunct="0">
              <a:spcBef>
                <a:spcPct val="50000"/>
              </a:spcBef>
            </a:pPr>
            <a:r>
              <a:rPr lang="en-GB" sz="1400" b="1"/>
              <a:t>v m.s</a:t>
            </a:r>
            <a:r>
              <a:rPr lang="en-GB" sz="1400" b="1" baseline="30000"/>
              <a:t>-1</a:t>
            </a:r>
            <a:endParaRPr lang="en-US" sz="1400" b="1" baseline="30000"/>
          </a:p>
        </p:txBody>
      </p:sp>
      <p:sp>
        <p:nvSpPr>
          <p:cNvPr id="17429" name="Text Box 31"/>
          <p:cNvSpPr txBox="1">
            <a:spLocks noChangeArrowheads="1"/>
          </p:cNvSpPr>
          <p:nvPr/>
        </p:nvSpPr>
        <p:spPr bwMode="auto">
          <a:xfrm>
            <a:off x="395536" y="3500438"/>
            <a:ext cx="8496944" cy="369332"/>
          </a:xfrm>
          <a:prstGeom prst="rect">
            <a:avLst/>
          </a:prstGeom>
          <a:noFill/>
          <a:ln w="9525">
            <a:noFill/>
            <a:miter lim="800000"/>
            <a:headEnd/>
            <a:tailEnd/>
          </a:ln>
        </p:spPr>
        <p:txBody>
          <a:bodyPr wrap="square">
            <a:spAutoFit/>
          </a:bodyPr>
          <a:lstStyle/>
          <a:p>
            <a:pPr eaLnBrk="0" hangingPunct="0">
              <a:spcBef>
                <a:spcPct val="50000"/>
              </a:spcBef>
            </a:pPr>
            <a:r>
              <a:rPr lang="en-GB" b="1" dirty="0"/>
              <a:t>Momentum before = 10 x </a:t>
            </a:r>
            <a:r>
              <a:rPr lang="en-GB" b="1" dirty="0">
                <a:solidFill>
                  <a:srgbClr val="FF3300"/>
                </a:solidFill>
              </a:rPr>
              <a:t>-4.5</a:t>
            </a:r>
            <a:r>
              <a:rPr lang="en-GB" b="1" dirty="0"/>
              <a:t> + 4 x 7 = </a:t>
            </a:r>
            <a:r>
              <a:rPr lang="en-GB" b="1" dirty="0">
                <a:solidFill>
                  <a:srgbClr val="FF3300"/>
                </a:solidFill>
              </a:rPr>
              <a:t>-45</a:t>
            </a:r>
            <a:r>
              <a:rPr lang="en-GB" b="1" dirty="0"/>
              <a:t> + 28 = -17 kg.m.s</a:t>
            </a:r>
            <a:r>
              <a:rPr lang="en-GB" b="1" baseline="30000" dirty="0"/>
              <a:t>-1</a:t>
            </a:r>
            <a:endParaRPr lang="en-US" b="1" baseline="30000" dirty="0"/>
          </a:p>
        </p:txBody>
      </p:sp>
      <p:sp>
        <p:nvSpPr>
          <p:cNvPr id="17430" name="Text Box 32"/>
          <p:cNvSpPr txBox="1">
            <a:spLocks noChangeArrowheads="1"/>
          </p:cNvSpPr>
          <p:nvPr/>
        </p:nvSpPr>
        <p:spPr bwMode="auto">
          <a:xfrm>
            <a:off x="684213" y="5876925"/>
            <a:ext cx="7632700" cy="366713"/>
          </a:xfrm>
          <a:prstGeom prst="rect">
            <a:avLst/>
          </a:prstGeom>
          <a:noFill/>
          <a:ln w="9525">
            <a:noFill/>
            <a:miter lim="800000"/>
            <a:headEnd/>
            <a:tailEnd/>
          </a:ln>
        </p:spPr>
        <p:txBody>
          <a:bodyPr>
            <a:spAutoFit/>
          </a:bodyPr>
          <a:lstStyle/>
          <a:p>
            <a:pPr eaLnBrk="0" hangingPunct="0">
              <a:spcBef>
                <a:spcPct val="50000"/>
              </a:spcBef>
            </a:pPr>
            <a:r>
              <a:rPr lang="en-GB" b="1" dirty="0"/>
              <a:t>Momentum after = 14v</a:t>
            </a:r>
            <a:endParaRPr lang="en-US" b="1" dirty="0"/>
          </a:p>
        </p:txBody>
      </p:sp>
      <p:sp>
        <p:nvSpPr>
          <p:cNvPr id="17431" name="Rectangle 33"/>
          <p:cNvSpPr>
            <a:spLocks noChangeArrowheads="1"/>
          </p:cNvSpPr>
          <p:nvPr/>
        </p:nvSpPr>
        <p:spPr bwMode="auto">
          <a:xfrm>
            <a:off x="5219700" y="2781300"/>
            <a:ext cx="576263" cy="71438"/>
          </a:xfrm>
          <a:prstGeom prst="rect">
            <a:avLst/>
          </a:prstGeom>
          <a:solidFill>
            <a:schemeClr val="bg1"/>
          </a:solidFill>
          <a:ln w="9525">
            <a:noFill/>
            <a:miter lim="800000"/>
            <a:headEnd/>
            <a:tailEnd/>
          </a:ln>
        </p:spPr>
        <p:txBody>
          <a:bodyPr wrap="none" anchor="ctr"/>
          <a:lstStyle/>
          <a:p>
            <a:pPr eaLnBrk="0" hangingPunct="0"/>
            <a:endParaRPr lang="en-US"/>
          </a:p>
        </p:txBody>
      </p:sp>
      <p:sp>
        <p:nvSpPr>
          <p:cNvPr id="17432" name="Rectangle 34"/>
          <p:cNvSpPr>
            <a:spLocks noChangeArrowheads="1"/>
          </p:cNvSpPr>
          <p:nvPr/>
        </p:nvSpPr>
        <p:spPr bwMode="auto">
          <a:xfrm>
            <a:off x="1187450" y="3068638"/>
            <a:ext cx="863600" cy="360362"/>
          </a:xfrm>
          <a:prstGeom prst="rect">
            <a:avLst/>
          </a:prstGeom>
          <a:solidFill>
            <a:schemeClr val="bg1"/>
          </a:solidFill>
          <a:ln w="9525">
            <a:noFill/>
            <a:miter lim="800000"/>
            <a:headEnd/>
            <a:tailEnd/>
          </a:ln>
        </p:spPr>
        <p:txBody>
          <a:bodyPr wrap="none" anchor="ctr"/>
          <a:lstStyle/>
          <a:p>
            <a:pPr eaLnBrk="0" hangingPunct="0"/>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GB" smtClean="0"/>
              <a:t>An even harder example!</a:t>
            </a:r>
            <a:endParaRPr lang="en-US" smtClean="0"/>
          </a:p>
        </p:txBody>
      </p:sp>
      <p:sp>
        <p:nvSpPr>
          <p:cNvPr id="18435" name="Rectangle 3"/>
          <p:cNvSpPr>
            <a:spLocks noGrp="1" noChangeArrowheads="1"/>
          </p:cNvSpPr>
          <p:nvPr>
            <p:ph idx="1"/>
          </p:nvPr>
        </p:nvSpPr>
        <p:spPr/>
        <p:txBody>
          <a:bodyPr/>
          <a:lstStyle/>
          <a:p>
            <a:pPr algn="ctr" eaLnBrk="1" hangingPunct="1">
              <a:buFont typeface="Wingdings" pitchFamily="2" charset="2"/>
              <a:buNone/>
            </a:pPr>
            <a:r>
              <a:rPr lang="en-GB" smtClean="0"/>
              <a:t>Momentum before = Momentum after</a:t>
            </a:r>
          </a:p>
          <a:p>
            <a:pPr algn="ctr" eaLnBrk="1" hangingPunct="1">
              <a:buFont typeface="Wingdings" pitchFamily="2" charset="2"/>
              <a:buNone/>
            </a:pPr>
            <a:r>
              <a:rPr lang="en-GB" smtClean="0"/>
              <a:t>-17 = 14v</a:t>
            </a:r>
          </a:p>
          <a:p>
            <a:pPr algn="ctr" eaLnBrk="1" hangingPunct="1">
              <a:buFont typeface="Wingdings" pitchFamily="2" charset="2"/>
              <a:buNone/>
            </a:pPr>
            <a:r>
              <a:rPr lang="en-GB" smtClean="0"/>
              <a:t>V = -17/14 = -1.21 m.s</a:t>
            </a:r>
            <a:r>
              <a:rPr lang="en-GB" baseline="30000" smtClean="0"/>
              <a:t>-1</a:t>
            </a:r>
            <a:endParaRPr lang="en-US" baseline="30000" smtClean="0"/>
          </a:p>
        </p:txBody>
      </p:sp>
      <p:sp>
        <p:nvSpPr>
          <p:cNvPr id="18436" name="Text Box 4"/>
          <p:cNvSpPr txBox="1">
            <a:spLocks noChangeArrowheads="1"/>
          </p:cNvSpPr>
          <p:nvPr/>
        </p:nvSpPr>
        <p:spPr bwMode="auto">
          <a:xfrm>
            <a:off x="755650" y="4365625"/>
            <a:ext cx="4968875" cy="925513"/>
          </a:xfrm>
          <a:prstGeom prst="rect">
            <a:avLst/>
          </a:prstGeom>
          <a:noFill/>
          <a:ln w="9525">
            <a:solidFill>
              <a:srgbClr val="FF3300"/>
            </a:solidFill>
            <a:miter lim="800000"/>
            <a:headEnd/>
            <a:tailEnd/>
          </a:ln>
        </p:spPr>
        <p:txBody>
          <a:bodyPr>
            <a:spAutoFit/>
          </a:bodyPr>
          <a:lstStyle/>
          <a:p>
            <a:pPr eaLnBrk="0" hangingPunct="0">
              <a:spcBef>
                <a:spcPct val="50000"/>
              </a:spcBef>
            </a:pPr>
            <a:r>
              <a:rPr lang="en-GB"/>
              <a:t>The negative sign tells us that the velocity is from left to right (we choose this as our “negative direction”)</a:t>
            </a:r>
            <a:endParaRPr lang="en-US"/>
          </a:p>
        </p:txBody>
      </p:sp>
      <p:sp>
        <p:nvSpPr>
          <p:cNvPr id="18437" name="Line 5"/>
          <p:cNvSpPr>
            <a:spLocks noChangeShapeType="1"/>
          </p:cNvSpPr>
          <p:nvPr/>
        </p:nvSpPr>
        <p:spPr bwMode="auto">
          <a:xfrm flipV="1">
            <a:off x="4859338" y="3357563"/>
            <a:ext cx="504825" cy="1008062"/>
          </a:xfrm>
          <a:prstGeom prst="line">
            <a:avLst/>
          </a:prstGeom>
          <a:noFill/>
          <a:ln w="57150">
            <a:solidFill>
              <a:srgbClr val="FF33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dirty="0" smtClean="0">
                <a:solidFill>
                  <a:schemeClr val="bg1"/>
                </a:solidFill>
              </a:rPr>
              <a:t>“Explosions” - recoil</a:t>
            </a:r>
          </a:p>
        </p:txBody>
      </p:sp>
      <p:pic>
        <p:nvPicPr>
          <p:cNvPr id="6" name="Content Placeholder 5" descr="Conservation of momentum gif.gif"/>
          <p:cNvPicPr>
            <a:picLocks noGrp="1" noChangeAspect="1"/>
          </p:cNvPicPr>
          <p:nvPr>
            <p:ph idx="1"/>
          </p:nvPr>
        </p:nvPicPr>
        <p:blipFill>
          <a:blip r:embed="rId2" cstate="print"/>
          <a:stretch>
            <a:fillRect/>
          </a:stretch>
        </p:blipFill>
        <p:spPr>
          <a:xfrm>
            <a:off x="456475" y="1556792"/>
            <a:ext cx="8238680" cy="4608512"/>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pl-PL" smtClean="0"/>
              <a:t>What if we all jump at once?</a:t>
            </a:r>
            <a:endParaRPr lang="en-GB" smtClean="0"/>
          </a:p>
        </p:txBody>
      </p:sp>
      <p:sp>
        <p:nvSpPr>
          <p:cNvPr id="20483" name="Content Placeholder 2"/>
          <p:cNvSpPr>
            <a:spLocks noGrp="1"/>
          </p:cNvSpPr>
          <p:nvPr>
            <p:ph idx="1"/>
          </p:nvPr>
        </p:nvSpPr>
        <p:spPr/>
        <p:txBody>
          <a:bodyPr/>
          <a:lstStyle/>
          <a:p>
            <a:r>
              <a:rPr lang="en-GB" smtClean="0"/>
              <a:t>http://www.youtube.com/watch?v=jHbyQ_AQP8c&amp;feature=relmfu</a:t>
            </a:r>
          </a:p>
        </p:txBody>
      </p:sp>
      <p:pic>
        <p:nvPicPr>
          <p:cNvPr id="20485" name="Picture 5" descr="http://www.ceritaspros.com/dev/images/dogs/FunnyDogs/jumping-dogs.jpg"/>
          <p:cNvPicPr>
            <a:picLocks noChangeAspect="1" noChangeArrowheads="1"/>
          </p:cNvPicPr>
          <p:nvPr/>
        </p:nvPicPr>
        <p:blipFill>
          <a:blip r:embed="rId2" cstate="print"/>
          <a:srcRect/>
          <a:stretch>
            <a:fillRect/>
          </a:stretch>
        </p:blipFill>
        <p:spPr bwMode="auto">
          <a:xfrm>
            <a:off x="1547664" y="2708920"/>
            <a:ext cx="4968552" cy="3726414"/>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Explosions</a:t>
            </a:r>
            <a:endParaRPr lang="en-US" dirty="0"/>
          </a:p>
        </p:txBody>
      </p:sp>
      <p:sp>
        <p:nvSpPr>
          <p:cNvPr id="3" name="Content Placeholder 2"/>
          <p:cNvSpPr>
            <a:spLocks noGrp="1"/>
          </p:cNvSpPr>
          <p:nvPr>
            <p:ph idx="1"/>
          </p:nvPr>
        </p:nvSpPr>
        <p:spPr/>
        <p:txBody>
          <a:bodyPr/>
          <a:lstStyle/>
          <a:p>
            <a:r>
              <a:rPr lang="en-US" dirty="0" smtClean="0"/>
              <a:t>Conservation of momentum always applies in isolated systems, even during explosions. </a:t>
            </a:r>
            <a:r>
              <a:rPr lang="en-US" dirty="0" smtClean="0"/>
              <a:t>However</a:t>
            </a:r>
            <a:r>
              <a:rPr lang="en-US" dirty="0" smtClean="0"/>
              <a:t>, be aware that kinetic energy CAN change.</a:t>
            </a:r>
          </a:p>
          <a:p>
            <a:r>
              <a:rPr lang="en-US" b="1" dirty="0" smtClean="0">
                <a:solidFill>
                  <a:srgbClr val="0000FF"/>
                </a:solidFill>
              </a:rPr>
              <a:t>2.4 Gun demo for </a:t>
            </a:r>
            <a:r>
              <a:rPr lang="en-US" b="1" dirty="0" err="1" smtClean="0">
                <a:solidFill>
                  <a:srgbClr val="0000FF"/>
                </a:solidFill>
              </a:rPr>
              <a:t>Mr</a:t>
            </a:r>
            <a:r>
              <a:rPr lang="en-US" b="1" dirty="0" smtClean="0">
                <a:solidFill>
                  <a:srgbClr val="0000FF"/>
                </a:solidFill>
              </a:rPr>
              <a:t> Porter by Sean Walden of Houston Texas</a:t>
            </a:r>
            <a:endParaRPr lang="en-US" b="1" dirty="0">
              <a:solidFill>
                <a:srgbClr val="0000FF"/>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Recoil 2.gif"/>
          <p:cNvPicPr>
            <a:picLocks noGrp="1" noChangeAspect="1"/>
          </p:cNvPicPr>
          <p:nvPr>
            <p:ph idx="1"/>
          </p:nvPr>
        </p:nvPicPr>
        <p:blipFill>
          <a:blip r:embed="rId2" cstate="print"/>
          <a:stretch>
            <a:fillRect/>
          </a:stretch>
        </p:blipFill>
        <p:spPr>
          <a:xfrm>
            <a:off x="-13559" y="0"/>
            <a:ext cx="9157559" cy="6858000"/>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Momentum and kinetic energy</a:t>
            </a:r>
            <a:endParaRPr lang="en-US" dirty="0"/>
          </a:p>
        </p:txBody>
      </p:sp>
      <p:sp>
        <p:nvSpPr>
          <p:cNvPr id="3" name="Content Placeholder 2"/>
          <p:cNvSpPr>
            <a:spLocks noGrp="1"/>
          </p:cNvSpPr>
          <p:nvPr>
            <p:ph idx="1"/>
          </p:nvPr>
        </p:nvSpPr>
        <p:spPr>
          <a:xfrm>
            <a:off x="457200" y="1600200"/>
            <a:ext cx="8507288" cy="4525963"/>
          </a:xfrm>
        </p:spPr>
        <p:txBody>
          <a:bodyPr/>
          <a:lstStyle/>
          <a:p>
            <a:r>
              <a:rPr lang="en-US" dirty="0" smtClean="0"/>
              <a:t>1) p = </a:t>
            </a:r>
            <a:r>
              <a:rPr lang="en-US" dirty="0" err="1" smtClean="0"/>
              <a:t>mv</a:t>
            </a:r>
            <a:r>
              <a:rPr lang="en-US" dirty="0" smtClean="0"/>
              <a:t> and 2) </a:t>
            </a:r>
            <a:r>
              <a:rPr lang="en-US" dirty="0" err="1" smtClean="0"/>
              <a:t>E</a:t>
            </a:r>
            <a:r>
              <a:rPr lang="en-US" baseline="-25000" dirty="0" err="1" smtClean="0"/>
              <a:t>k</a:t>
            </a:r>
            <a:r>
              <a:rPr lang="en-US" dirty="0" smtClean="0"/>
              <a:t> = ½mv</a:t>
            </a:r>
            <a:r>
              <a:rPr lang="en-US" baseline="30000" dirty="0" smtClean="0"/>
              <a:t>2</a:t>
            </a:r>
          </a:p>
          <a:p>
            <a:r>
              <a:rPr lang="en-US" dirty="0" smtClean="0"/>
              <a:t>Substituting v = p/m from 1) into 2)</a:t>
            </a:r>
          </a:p>
          <a:p>
            <a:r>
              <a:rPr lang="en-US" dirty="0" err="1" smtClean="0"/>
              <a:t>E</a:t>
            </a:r>
            <a:r>
              <a:rPr lang="en-US" baseline="-25000" dirty="0" err="1" smtClean="0"/>
              <a:t>k</a:t>
            </a:r>
            <a:r>
              <a:rPr lang="en-US" dirty="0" smtClean="0"/>
              <a:t> = ½m(p/m)</a:t>
            </a:r>
            <a:r>
              <a:rPr lang="en-US" baseline="30000" dirty="0" smtClean="0"/>
              <a:t>2</a:t>
            </a:r>
            <a:r>
              <a:rPr lang="en-US" dirty="0" smtClean="0"/>
              <a:t> = ½m(p</a:t>
            </a:r>
            <a:r>
              <a:rPr lang="en-US" baseline="30000" dirty="0" smtClean="0"/>
              <a:t>2</a:t>
            </a:r>
            <a:r>
              <a:rPr lang="en-US" dirty="0" smtClean="0"/>
              <a:t>/m</a:t>
            </a:r>
            <a:r>
              <a:rPr lang="en-US" baseline="30000" dirty="0" smtClean="0"/>
              <a:t>2</a:t>
            </a:r>
            <a:r>
              <a:rPr lang="en-US" dirty="0" smtClean="0"/>
              <a:t>) = ½p</a:t>
            </a:r>
            <a:r>
              <a:rPr lang="en-US" baseline="30000" dirty="0" smtClean="0"/>
              <a:t>2</a:t>
            </a:r>
            <a:r>
              <a:rPr lang="en-US" dirty="0" smtClean="0"/>
              <a:t>/m = p</a:t>
            </a:r>
            <a:r>
              <a:rPr lang="en-US" baseline="30000" dirty="0" smtClean="0"/>
              <a:t>2</a:t>
            </a:r>
            <a:r>
              <a:rPr lang="en-US" dirty="0" smtClean="0"/>
              <a:t>/2m</a:t>
            </a:r>
          </a:p>
          <a:p>
            <a:endParaRPr lang="en-US" dirty="0"/>
          </a:p>
          <a:p>
            <a:endParaRPr lang="en-US" dirty="0" smtClean="0"/>
          </a:p>
          <a:p>
            <a:pPr algn="ctr">
              <a:buNone/>
            </a:pPr>
            <a:r>
              <a:rPr lang="en-US" sz="5400" b="1" dirty="0" err="1" smtClean="0">
                <a:solidFill>
                  <a:srgbClr val="0000FF"/>
                </a:solidFill>
              </a:rPr>
              <a:t>E</a:t>
            </a:r>
            <a:r>
              <a:rPr lang="en-US" sz="5400" b="1" baseline="-25000" dirty="0" err="1" smtClean="0">
                <a:solidFill>
                  <a:srgbClr val="0000FF"/>
                </a:solidFill>
              </a:rPr>
              <a:t>k</a:t>
            </a:r>
            <a:r>
              <a:rPr lang="en-US" sz="5400" b="1" dirty="0" smtClean="0">
                <a:solidFill>
                  <a:srgbClr val="0000FF"/>
                </a:solidFill>
              </a:rPr>
              <a:t> = p</a:t>
            </a:r>
            <a:r>
              <a:rPr lang="en-US" sz="5400" b="1" baseline="30000" dirty="0" smtClean="0">
                <a:solidFill>
                  <a:srgbClr val="0000FF"/>
                </a:solidFill>
              </a:rPr>
              <a:t>2</a:t>
            </a:r>
            <a:r>
              <a:rPr lang="en-US" sz="5400" b="1" dirty="0" smtClean="0">
                <a:solidFill>
                  <a:srgbClr val="0000FF"/>
                </a:solidFill>
              </a:rPr>
              <a:t>/2m</a:t>
            </a:r>
            <a:endParaRPr lang="en-US" sz="5400" b="1" dirty="0">
              <a:solidFill>
                <a:srgbClr val="0000FF"/>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GB" dirty="0" smtClean="0"/>
              <a:t>Let’s try some questions!</a:t>
            </a:r>
            <a:endParaRPr lang="en-US" dirty="0" smtClean="0"/>
          </a:p>
        </p:txBody>
      </p:sp>
      <p:sp>
        <p:nvSpPr>
          <p:cNvPr id="21507" name="Rectangle 3"/>
          <p:cNvSpPr>
            <a:spLocks noGrp="1" noChangeArrowheads="1"/>
          </p:cNvSpPr>
          <p:nvPr>
            <p:ph type="body" sz="half" idx="1"/>
          </p:nvPr>
        </p:nvSpPr>
        <p:spPr>
          <a:xfrm>
            <a:off x="1370013" y="1827213"/>
            <a:ext cx="6657975" cy="4114800"/>
          </a:xfrm>
        </p:spPr>
        <p:txBody>
          <a:bodyPr>
            <a:normAutofit/>
          </a:bodyPr>
          <a:lstStyle/>
          <a:p>
            <a:pPr eaLnBrk="1" hangingPunct="1">
              <a:buFont typeface="Wingdings" pitchFamily="2" charset="2"/>
              <a:buNone/>
            </a:pPr>
            <a:r>
              <a:rPr lang="en-GB" sz="3600" dirty="0" smtClean="0"/>
              <a:t>2.4 Simple Momentum questions</a:t>
            </a:r>
            <a:endParaRPr lang="en-US" sz="3600" dirty="0" smtClean="0"/>
          </a:p>
        </p:txBody>
      </p:sp>
      <p:pic>
        <p:nvPicPr>
          <p:cNvPr id="21508" name="Picture 5" descr="unhappy"/>
          <p:cNvPicPr>
            <a:picLocks noGrp="1" noChangeAspect="1" noChangeArrowheads="1"/>
          </p:cNvPicPr>
          <p:nvPr>
            <p:ph sz="half" idx="2"/>
          </p:nvPr>
        </p:nvPicPr>
        <p:blipFill>
          <a:blip r:embed="rId2" cstate="print"/>
          <a:srcRect/>
          <a:stretch>
            <a:fillRect/>
          </a:stretch>
        </p:blipFill>
        <p:spPr>
          <a:xfrm>
            <a:off x="2700338" y="3402013"/>
            <a:ext cx="2447925" cy="2447925"/>
          </a:xfrm>
        </p:spPr>
      </p:pic>
      <p:sp>
        <p:nvSpPr>
          <p:cNvPr id="21509" name="Rectangle 7"/>
          <p:cNvSpPr>
            <a:spLocks noChangeArrowheads="1"/>
          </p:cNvSpPr>
          <p:nvPr/>
        </p:nvSpPr>
        <p:spPr bwMode="auto">
          <a:xfrm>
            <a:off x="2411413" y="2997200"/>
            <a:ext cx="431800" cy="719138"/>
          </a:xfrm>
          <a:prstGeom prst="rect">
            <a:avLst/>
          </a:prstGeom>
          <a:solidFill>
            <a:schemeClr val="bg1"/>
          </a:solidFill>
          <a:ln w="9525">
            <a:noFill/>
            <a:miter lim="800000"/>
            <a:headEnd/>
            <a:tailEnd/>
          </a:ln>
        </p:spPr>
        <p:txBody>
          <a:bodyPr wrap="none" anchor="ctr"/>
          <a:lstStyle/>
          <a:p>
            <a:pPr eaLnBrk="0" hangingPunct="0"/>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ChangeArrowheads="1"/>
          </p:cNvSpPr>
          <p:nvPr>
            <p:ph type="title"/>
          </p:nvPr>
        </p:nvSpPr>
        <p:spPr/>
        <p:txBody>
          <a:bodyPr/>
          <a:lstStyle/>
          <a:p>
            <a:pPr eaLnBrk="1" hangingPunct="1"/>
            <a:r>
              <a:rPr lang="en-GB" smtClean="0"/>
              <a:t>Momentum</a:t>
            </a:r>
            <a:endParaRPr lang="en-US" smtClean="0"/>
          </a:p>
        </p:txBody>
      </p:sp>
      <p:sp>
        <p:nvSpPr>
          <p:cNvPr id="5123" name="Rectangle 5"/>
          <p:cNvSpPr>
            <a:spLocks noGrp="1" noChangeArrowheads="1"/>
          </p:cNvSpPr>
          <p:nvPr>
            <p:ph type="body" sz="half" idx="1"/>
          </p:nvPr>
        </p:nvSpPr>
        <p:spPr>
          <a:xfrm>
            <a:off x="1370013" y="1827213"/>
            <a:ext cx="6802437" cy="4114800"/>
          </a:xfrm>
        </p:spPr>
        <p:txBody>
          <a:bodyPr/>
          <a:lstStyle/>
          <a:p>
            <a:pPr eaLnBrk="1" hangingPunct="1"/>
            <a:r>
              <a:rPr lang="en-AU" sz="2500" smtClean="0"/>
              <a:t>What makes an object hard to stop?</a:t>
            </a:r>
          </a:p>
          <a:p>
            <a:pPr eaLnBrk="1" hangingPunct="1">
              <a:buFont typeface="Wingdings" pitchFamily="2" charset="2"/>
              <a:buNone/>
            </a:pPr>
            <a:r>
              <a:rPr lang="en-AU" sz="2500" smtClean="0"/>
              <a:t> </a:t>
            </a:r>
          </a:p>
          <a:p>
            <a:pPr eaLnBrk="1" hangingPunct="1"/>
            <a:r>
              <a:rPr lang="en-AU" sz="2500" smtClean="0"/>
              <a:t>Is it harder to stop a bullet, or a truck travelling along the highway? </a:t>
            </a:r>
          </a:p>
          <a:p>
            <a:pPr eaLnBrk="1" hangingPunct="1">
              <a:buFont typeface="Wingdings" pitchFamily="2" charset="2"/>
              <a:buNone/>
            </a:pPr>
            <a:endParaRPr lang="en-AU" sz="2500" smtClean="0"/>
          </a:p>
          <a:p>
            <a:pPr eaLnBrk="1" hangingPunct="1"/>
            <a:r>
              <a:rPr lang="en-AU" sz="2500" smtClean="0"/>
              <a:t>Are they both as difficult to stop as each other?</a:t>
            </a:r>
            <a:endParaRPr lang="en-US" sz="2500" smtClean="0"/>
          </a:p>
        </p:txBody>
      </p:sp>
      <p:pic>
        <p:nvPicPr>
          <p:cNvPr id="5124" name="Picture 7" descr="EdgertonBullet"/>
          <p:cNvPicPr>
            <a:picLocks noGrp="1" noChangeAspect="1" noChangeArrowheads="1"/>
          </p:cNvPicPr>
          <p:nvPr>
            <p:ph sz="quarter" idx="2"/>
          </p:nvPr>
        </p:nvPicPr>
        <p:blipFill>
          <a:blip r:embed="rId2" cstate="print"/>
          <a:srcRect/>
          <a:stretch>
            <a:fillRect/>
          </a:stretch>
        </p:blipFill>
        <p:spPr>
          <a:xfrm>
            <a:off x="6804025" y="188913"/>
            <a:ext cx="1981200" cy="1655762"/>
          </a:xfrm>
        </p:spPr>
      </p:pic>
      <p:pic>
        <p:nvPicPr>
          <p:cNvPr id="5125" name="Picture 10" descr="garbage-truck"/>
          <p:cNvPicPr>
            <a:picLocks noGrp="1" noChangeAspect="1" noChangeArrowheads="1"/>
          </p:cNvPicPr>
          <p:nvPr>
            <p:ph sz="quarter" idx="3"/>
          </p:nvPr>
        </p:nvPicPr>
        <p:blipFill>
          <a:blip r:embed="rId3" cstate="print"/>
          <a:srcRect/>
          <a:stretch>
            <a:fillRect/>
          </a:stretch>
        </p:blipFill>
        <p:spPr>
          <a:xfrm>
            <a:off x="539750" y="4701095"/>
            <a:ext cx="2376066" cy="1553655"/>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This lesson</a:t>
            </a:r>
            <a:endParaRPr lang="en-US" dirty="0"/>
          </a:p>
        </p:txBody>
      </p:sp>
      <p:sp>
        <p:nvSpPr>
          <p:cNvPr id="6" name="Content Placeholder 5"/>
          <p:cNvSpPr>
            <a:spLocks noGrp="1"/>
          </p:cNvSpPr>
          <p:nvPr>
            <p:ph idx="1"/>
          </p:nvPr>
        </p:nvSpPr>
        <p:spPr/>
        <p:txBody>
          <a:bodyPr/>
          <a:lstStyle/>
          <a:p>
            <a:r>
              <a:rPr lang="en-US" dirty="0" smtClean="0"/>
              <a:t>Impulse </a:t>
            </a:r>
            <a:r>
              <a:rPr lang="en-US" smtClean="0"/>
              <a:t>and force-time </a:t>
            </a:r>
            <a:r>
              <a:rPr lang="en-US" dirty="0" smtClean="0"/>
              <a:t>graphs</a:t>
            </a:r>
          </a:p>
          <a:p>
            <a:r>
              <a:rPr lang="en-US" dirty="0" smtClean="0"/>
              <a:t>Newton’s 2</a:t>
            </a:r>
            <a:r>
              <a:rPr lang="en-US" baseline="30000" dirty="0" smtClean="0"/>
              <a:t>nd</a:t>
            </a:r>
            <a:r>
              <a:rPr lang="en-US" dirty="0" smtClean="0"/>
              <a:t> law expressed in terms of rate of change of momentum</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fontScale="90000"/>
          </a:bodyPr>
          <a:lstStyle/>
          <a:p>
            <a:pPr eaLnBrk="1" hangingPunct="1"/>
            <a:r>
              <a:rPr lang="en-US" dirty="0" smtClean="0"/>
              <a:t>Let’s follow </a:t>
            </a:r>
            <a:r>
              <a:rPr lang="en-US" dirty="0" err="1" smtClean="0"/>
              <a:t>Mr</a:t>
            </a:r>
            <a:r>
              <a:rPr lang="en-US" dirty="0" smtClean="0"/>
              <a:t> </a:t>
            </a:r>
            <a:r>
              <a:rPr lang="en-US" dirty="0" smtClean="0"/>
              <a:t>Porter to throw and catch some eggs!</a:t>
            </a:r>
            <a:endParaRPr lang="en-US" dirty="0" smtClean="0"/>
          </a:p>
        </p:txBody>
      </p:sp>
      <p:sp>
        <p:nvSpPr>
          <p:cNvPr id="8195" name="Rectangle 3"/>
          <p:cNvSpPr>
            <a:spLocks noGrp="1" noChangeArrowheads="1"/>
          </p:cNvSpPr>
          <p:nvPr>
            <p:ph idx="1"/>
          </p:nvPr>
        </p:nvSpPr>
        <p:spPr/>
        <p:txBody>
          <a:bodyPr/>
          <a:lstStyle/>
          <a:p>
            <a:pPr eaLnBrk="1" hangingPunct="1"/>
            <a:endParaRPr lang="en-GB" smtClean="0"/>
          </a:p>
        </p:txBody>
      </p:sp>
      <p:pic>
        <p:nvPicPr>
          <p:cNvPr id="8196" name="Picture 5" descr="many-sheep"/>
          <p:cNvPicPr>
            <a:picLocks noChangeAspect="1" noChangeArrowheads="1"/>
          </p:cNvPicPr>
          <p:nvPr/>
        </p:nvPicPr>
        <p:blipFill>
          <a:blip r:embed="rId3" cstate="print"/>
          <a:srcRect/>
          <a:stretch>
            <a:fillRect/>
          </a:stretch>
        </p:blipFill>
        <p:spPr bwMode="auto">
          <a:xfrm>
            <a:off x="1187450" y="1628775"/>
            <a:ext cx="6408738" cy="480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
            </a:r>
            <a:r>
              <a:rPr lang="en-US" dirty="0" smtClean="0"/>
              <a:t>atching eggs</a:t>
            </a:r>
            <a:endParaRPr lang="en-US" dirty="0"/>
          </a:p>
        </p:txBody>
      </p:sp>
      <p:sp>
        <p:nvSpPr>
          <p:cNvPr id="3" name="Content Placeholder 2"/>
          <p:cNvSpPr>
            <a:spLocks noGrp="1"/>
          </p:cNvSpPr>
          <p:nvPr>
            <p:ph idx="1"/>
          </p:nvPr>
        </p:nvSpPr>
        <p:spPr/>
        <p:txBody>
          <a:bodyPr/>
          <a:lstStyle/>
          <a:p>
            <a:r>
              <a:rPr lang="en-US" dirty="0" smtClean="0"/>
              <a:t>To reduce the force on the eggs (and so not breaking it), you had to increase the TIME it took the egg to stop to reduce the force on the egg.</a:t>
            </a:r>
            <a:endParaRPr lang="en-US" dirty="0"/>
          </a:p>
        </p:txBody>
      </p:sp>
      <p:pic>
        <p:nvPicPr>
          <p:cNvPr id="1026" name="Picture 2" descr="http://blogs.militarytimes.com/line-of-sight/files/2009/08/082309nt_Anzio1861.jpg"/>
          <p:cNvPicPr>
            <a:picLocks noChangeAspect="1" noChangeArrowheads="1"/>
          </p:cNvPicPr>
          <p:nvPr/>
        </p:nvPicPr>
        <p:blipFill>
          <a:blip r:embed="rId2" cstate="print"/>
          <a:srcRect/>
          <a:stretch>
            <a:fillRect/>
          </a:stretch>
        </p:blipFill>
        <p:spPr bwMode="auto">
          <a:xfrm>
            <a:off x="2555776" y="3356992"/>
            <a:ext cx="4762500" cy="3190876"/>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Newton’s 2</a:t>
            </a:r>
            <a:r>
              <a:rPr lang="en-US" baseline="30000" dirty="0" smtClean="0"/>
              <a:t>nd</a:t>
            </a:r>
            <a:r>
              <a:rPr lang="en-US" dirty="0" smtClean="0"/>
              <a:t> law</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F = ma</a:t>
            </a:r>
          </a:p>
          <a:p>
            <a:r>
              <a:rPr lang="en-US" dirty="0" smtClean="0"/>
              <a:t>F = m(v-u)/t</a:t>
            </a:r>
          </a:p>
          <a:p>
            <a:r>
              <a:rPr lang="en-US" dirty="0" smtClean="0"/>
              <a:t>F = (</a:t>
            </a:r>
            <a:r>
              <a:rPr lang="en-US" dirty="0" err="1" smtClean="0"/>
              <a:t>mv</a:t>
            </a:r>
            <a:r>
              <a:rPr lang="en-US" dirty="0" smtClean="0"/>
              <a:t> – mu)t = </a:t>
            </a:r>
          </a:p>
          <a:p>
            <a:r>
              <a:rPr lang="en-US" dirty="0" smtClean="0"/>
              <a:t>F = rate of change of momentum</a:t>
            </a:r>
          </a:p>
          <a:p>
            <a:r>
              <a:rPr lang="en-US" dirty="0" smtClean="0"/>
              <a:t>F = </a:t>
            </a:r>
            <a:r>
              <a:rPr lang="el-GR" dirty="0" smtClean="0"/>
              <a:t>Δ</a:t>
            </a:r>
            <a:r>
              <a:rPr lang="en-US" dirty="0" smtClean="0"/>
              <a:t>p/</a:t>
            </a:r>
            <a:r>
              <a:rPr lang="el-GR" dirty="0" smtClean="0"/>
              <a:t>Δ</a:t>
            </a:r>
            <a:r>
              <a:rPr lang="en-US" dirty="0" smtClean="0"/>
              <a:t>t</a:t>
            </a:r>
          </a:p>
          <a:p>
            <a:endParaRPr lang="en-US" dirty="0" smtClean="0"/>
          </a:p>
          <a:p>
            <a:pPr algn="ctr">
              <a:buNone/>
            </a:pPr>
            <a:r>
              <a:rPr lang="en-US" sz="8000" b="1" dirty="0" smtClean="0">
                <a:solidFill>
                  <a:srgbClr val="0000FF"/>
                </a:solidFill>
              </a:rPr>
              <a:t>F = </a:t>
            </a:r>
            <a:r>
              <a:rPr lang="el-GR" sz="8000" b="1" dirty="0" smtClean="0">
                <a:solidFill>
                  <a:srgbClr val="0000FF"/>
                </a:solidFill>
              </a:rPr>
              <a:t>Δ</a:t>
            </a:r>
            <a:r>
              <a:rPr lang="en-US" sz="8000" b="1" dirty="0" smtClean="0">
                <a:solidFill>
                  <a:srgbClr val="0000FF"/>
                </a:solidFill>
              </a:rPr>
              <a:t>p/</a:t>
            </a:r>
            <a:r>
              <a:rPr lang="el-GR" sz="8000" b="1" dirty="0" smtClean="0">
                <a:solidFill>
                  <a:srgbClr val="0000FF"/>
                </a:solidFill>
              </a:rPr>
              <a:t>Δ</a:t>
            </a:r>
            <a:r>
              <a:rPr lang="en-US" sz="8000" b="1" dirty="0" smtClean="0">
                <a:solidFill>
                  <a:srgbClr val="0000FF"/>
                </a:solidFill>
              </a:rPr>
              <a:t>t</a:t>
            </a:r>
          </a:p>
          <a:p>
            <a:pPr>
              <a:buNone/>
            </a:pP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Impulse</a:t>
            </a:r>
            <a:endParaRPr lang="en-US" dirty="0"/>
          </a:p>
        </p:txBody>
      </p:sp>
      <p:sp>
        <p:nvSpPr>
          <p:cNvPr id="3" name="Content Placeholder 2"/>
          <p:cNvSpPr>
            <a:spLocks noGrp="1"/>
          </p:cNvSpPr>
          <p:nvPr>
            <p:ph idx="1"/>
          </p:nvPr>
        </p:nvSpPr>
        <p:spPr/>
        <p:txBody>
          <a:bodyPr>
            <a:normAutofit lnSpcReduction="10000"/>
          </a:bodyPr>
          <a:lstStyle/>
          <a:p>
            <a:r>
              <a:rPr lang="en-US" dirty="0" smtClean="0"/>
              <a:t>F = </a:t>
            </a:r>
            <a:r>
              <a:rPr lang="el-GR" dirty="0" smtClean="0"/>
              <a:t>Δ</a:t>
            </a:r>
            <a:r>
              <a:rPr lang="en-US" dirty="0" smtClean="0"/>
              <a:t>p/</a:t>
            </a:r>
            <a:r>
              <a:rPr lang="el-GR" dirty="0" smtClean="0"/>
              <a:t>Δ</a:t>
            </a:r>
            <a:r>
              <a:rPr lang="en-US" dirty="0" smtClean="0"/>
              <a:t>t</a:t>
            </a:r>
          </a:p>
          <a:p>
            <a:r>
              <a:rPr lang="en-US" dirty="0" smtClean="0"/>
              <a:t>F</a:t>
            </a:r>
            <a:r>
              <a:rPr lang="el-GR" dirty="0" smtClean="0"/>
              <a:t>Δ</a:t>
            </a:r>
            <a:r>
              <a:rPr lang="en-US" dirty="0" smtClean="0"/>
              <a:t>t = </a:t>
            </a:r>
            <a:r>
              <a:rPr lang="el-GR" dirty="0" smtClean="0"/>
              <a:t>Δ</a:t>
            </a:r>
            <a:r>
              <a:rPr lang="en-US" dirty="0" smtClean="0"/>
              <a:t>p</a:t>
            </a:r>
          </a:p>
          <a:p>
            <a:pPr algn="ctr">
              <a:buNone/>
            </a:pPr>
            <a:r>
              <a:rPr lang="en-US" sz="6000" b="1" dirty="0" smtClean="0">
                <a:solidFill>
                  <a:srgbClr val="0000FF"/>
                </a:solidFill>
              </a:rPr>
              <a:t>F</a:t>
            </a:r>
            <a:r>
              <a:rPr lang="el-GR" sz="6000" b="1" dirty="0" smtClean="0">
                <a:solidFill>
                  <a:srgbClr val="0000FF"/>
                </a:solidFill>
              </a:rPr>
              <a:t>Δ</a:t>
            </a:r>
            <a:r>
              <a:rPr lang="en-US" sz="6000" b="1" dirty="0" smtClean="0">
                <a:solidFill>
                  <a:srgbClr val="0000FF"/>
                </a:solidFill>
              </a:rPr>
              <a:t>t = </a:t>
            </a:r>
            <a:r>
              <a:rPr lang="el-GR" sz="6000" b="1" dirty="0" smtClean="0">
                <a:solidFill>
                  <a:srgbClr val="0000FF"/>
                </a:solidFill>
              </a:rPr>
              <a:t>Δ</a:t>
            </a:r>
            <a:r>
              <a:rPr lang="en-US" sz="6000" b="1" dirty="0" smtClean="0">
                <a:solidFill>
                  <a:srgbClr val="0000FF"/>
                </a:solidFill>
              </a:rPr>
              <a:t>p</a:t>
            </a:r>
          </a:p>
          <a:p>
            <a:pPr algn="ctr">
              <a:buNone/>
            </a:pPr>
            <a:endParaRPr lang="en-US" sz="6000" b="1" dirty="0" smtClean="0">
              <a:solidFill>
                <a:srgbClr val="0000FF"/>
              </a:solidFill>
            </a:endParaRPr>
          </a:p>
          <a:p>
            <a:pPr>
              <a:buNone/>
            </a:pPr>
            <a:r>
              <a:rPr lang="en-US" dirty="0" smtClean="0"/>
              <a:t>The quantity </a:t>
            </a:r>
            <a:r>
              <a:rPr lang="en-US" dirty="0" smtClean="0"/>
              <a:t>F</a:t>
            </a:r>
            <a:r>
              <a:rPr lang="el-GR" dirty="0" smtClean="0"/>
              <a:t>Δ</a:t>
            </a:r>
            <a:r>
              <a:rPr lang="en-US" dirty="0" smtClean="0"/>
              <a:t>t </a:t>
            </a:r>
            <a:r>
              <a:rPr lang="en-US" dirty="0" smtClean="0"/>
              <a:t>is called the </a:t>
            </a:r>
            <a:r>
              <a:rPr lang="en-US" b="1" dirty="0" smtClean="0">
                <a:solidFill>
                  <a:srgbClr val="0000FF"/>
                </a:solidFill>
              </a:rPr>
              <a:t>IMPULSE</a:t>
            </a:r>
          </a:p>
          <a:p>
            <a:pPr algn="ctr">
              <a:buNone/>
            </a:pPr>
            <a:r>
              <a:rPr lang="en-US" sz="4400" b="1" dirty="0" smtClean="0">
                <a:solidFill>
                  <a:srgbClr val="0000FF"/>
                </a:solidFill>
              </a:rPr>
              <a:t>Impulse = change in momentum</a:t>
            </a:r>
            <a:endParaRPr lang="en-US" sz="4400" b="1" dirty="0">
              <a:solidFill>
                <a:srgbClr val="0000FF"/>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endParaRPr lang="en-US" smtClean="0"/>
          </a:p>
        </p:txBody>
      </p:sp>
      <p:pic>
        <p:nvPicPr>
          <p:cNvPr id="11267" name="Content Placeholder 3" descr="impulse bike crash.gif"/>
          <p:cNvPicPr>
            <a:picLocks noGrp="1" noChangeAspect="1"/>
          </p:cNvPicPr>
          <p:nvPr>
            <p:ph idx="1"/>
          </p:nvPr>
        </p:nvPicPr>
        <p:blipFill>
          <a:blip r:embed="rId2" cstate="print"/>
          <a:srcRect/>
          <a:stretch>
            <a:fillRect/>
          </a:stretch>
        </p:blipFill>
        <p:spPr>
          <a:xfrm>
            <a:off x="0" y="0"/>
            <a:ext cx="9525000" cy="6858000"/>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GB" smtClean="0"/>
              <a:t>Units</a:t>
            </a:r>
            <a:endParaRPr lang="en-US" smtClean="0"/>
          </a:p>
        </p:txBody>
      </p:sp>
      <p:sp>
        <p:nvSpPr>
          <p:cNvPr id="12291" name="Rectangle 3"/>
          <p:cNvSpPr>
            <a:spLocks noGrp="1" noChangeArrowheads="1"/>
          </p:cNvSpPr>
          <p:nvPr>
            <p:ph type="body" sz="half" idx="1"/>
          </p:nvPr>
        </p:nvSpPr>
        <p:spPr>
          <a:xfrm>
            <a:off x="1370013" y="1827213"/>
            <a:ext cx="7048500" cy="4114800"/>
          </a:xfrm>
        </p:spPr>
        <p:txBody>
          <a:bodyPr/>
          <a:lstStyle/>
          <a:p>
            <a:pPr eaLnBrk="1" hangingPunct="1">
              <a:buFont typeface="Wingdings" pitchFamily="2" charset="2"/>
              <a:buNone/>
            </a:pPr>
            <a:r>
              <a:rPr lang="en-GB" sz="2500" dirty="0" smtClean="0"/>
              <a:t>	</a:t>
            </a:r>
            <a:r>
              <a:rPr lang="en-GB" sz="3200" dirty="0" smtClean="0"/>
              <a:t>Impulse is measured in N.s (Ft) </a:t>
            </a:r>
          </a:p>
          <a:p>
            <a:pPr eaLnBrk="1" hangingPunct="1">
              <a:buFont typeface="Wingdings" pitchFamily="2" charset="2"/>
              <a:buNone/>
            </a:pPr>
            <a:endParaRPr lang="en-GB" sz="3200" dirty="0" smtClean="0"/>
          </a:p>
          <a:p>
            <a:pPr eaLnBrk="1" hangingPunct="1">
              <a:buFont typeface="Wingdings" pitchFamily="2" charset="2"/>
              <a:buNone/>
            </a:pPr>
            <a:r>
              <a:rPr lang="en-GB" sz="3200" dirty="0" smtClean="0"/>
              <a:t>	or kg.m.s</a:t>
            </a:r>
            <a:r>
              <a:rPr lang="en-GB" sz="3200" baseline="30000" dirty="0" smtClean="0"/>
              <a:t>-1</a:t>
            </a:r>
            <a:r>
              <a:rPr lang="en-GB" sz="3200" dirty="0" smtClean="0"/>
              <a:t> </a:t>
            </a:r>
            <a:r>
              <a:rPr lang="en-GB" sz="3200" dirty="0" smtClean="0"/>
              <a:t>(change in momentum)</a:t>
            </a:r>
            <a:endParaRPr lang="en-US" sz="3200" dirty="0" smtClean="0"/>
          </a:p>
        </p:txBody>
      </p:sp>
      <p:pic>
        <p:nvPicPr>
          <p:cNvPr id="12292" name="Picture 4" descr="Tiger%2520Woods%2520PGA%2520TOUR%25202006%2520-%2520Pebble%2520Beach%252018%2520-%2520Xbox%2520360">
            <a:hlinkClick r:id="rId2"/>
          </p:cNvPr>
          <p:cNvPicPr>
            <a:picLocks noGrp="1" noChangeAspect="1" noChangeArrowheads="1"/>
          </p:cNvPicPr>
          <p:nvPr>
            <p:ph sz="half" idx="2"/>
          </p:nvPr>
        </p:nvPicPr>
        <p:blipFill>
          <a:blip r:embed="rId3" cstate="print"/>
          <a:srcRect/>
          <a:stretch>
            <a:fillRect/>
          </a:stretch>
        </p:blipFill>
        <p:spPr>
          <a:xfrm>
            <a:off x="3086100" y="4252913"/>
            <a:ext cx="2663825" cy="1935162"/>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subTitle" idx="1"/>
          </p:nvPr>
        </p:nvSpPr>
        <p:spPr>
          <a:xfrm>
            <a:off x="1443038" y="3006725"/>
            <a:ext cx="7239000" cy="3073400"/>
          </a:xfrm>
        </p:spPr>
        <p:txBody>
          <a:bodyPr>
            <a:normAutofit fontScale="77500" lnSpcReduction="20000"/>
          </a:bodyPr>
          <a:lstStyle/>
          <a:p>
            <a:pPr eaLnBrk="1" hangingPunct="1"/>
            <a:r>
              <a:rPr lang="en-US" sz="4000" b="1" dirty="0" smtClean="0">
                <a:solidFill>
                  <a:schemeClr val="tx1"/>
                </a:solidFill>
              </a:rPr>
              <a:t>Note; For a ball bouncing off a wall, don’t forget the initial and final velocity are in different directions, so you will have to make one of them negative.</a:t>
            </a:r>
          </a:p>
          <a:p>
            <a:pPr eaLnBrk="1" hangingPunct="1"/>
            <a:endParaRPr lang="en-GB" sz="4000" b="1" dirty="0" smtClean="0">
              <a:solidFill>
                <a:schemeClr val="tx1"/>
              </a:solidFill>
            </a:endParaRPr>
          </a:p>
          <a:p>
            <a:pPr eaLnBrk="1" hangingPunct="1"/>
            <a:r>
              <a:rPr lang="en-GB" sz="4000" b="1" dirty="0" smtClean="0">
                <a:solidFill>
                  <a:schemeClr val="tx1"/>
                </a:solidFill>
              </a:rPr>
              <a:t>In this case </a:t>
            </a:r>
            <a:r>
              <a:rPr lang="en-GB" sz="4000" b="1" dirty="0" err="1" smtClean="0">
                <a:solidFill>
                  <a:schemeClr val="tx1"/>
                </a:solidFill>
              </a:rPr>
              <a:t>mv</a:t>
            </a:r>
            <a:r>
              <a:rPr lang="en-GB" sz="4000" b="1" dirty="0" smtClean="0">
                <a:solidFill>
                  <a:schemeClr val="tx1"/>
                </a:solidFill>
              </a:rPr>
              <a:t> – mu = -3m -5m = -8m</a:t>
            </a:r>
            <a:endParaRPr lang="en-US" sz="4000" b="1" dirty="0" smtClean="0">
              <a:solidFill>
                <a:schemeClr val="tx1"/>
              </a:solidFill>
            </a:endParaRPr>
          </a:p>
          <a:p>
            <a:pPr eaLnBrk="1" hangingPunct="1"/>
            <a:endParaRPr lang="en-US" sz="2500" dirty="0" smtClean="0"/>
          </a:p>
        </p:txBody>
      </p:sp>
      <p:sp>
        <p:nvSpPr>
          <p:cNvPr id="13316" name="Rectangle 4"/>
          <p:cNvSpPr>
            <a:spLocks noChangeArrowheads="1"/>
          </p:cNvSpPr>
          <p:nvPr/>
        </p:nvSpPr>
        <p:spPr bwMode="auto">
          <a:xfrm>
            <a:off x="6545263" y="347663"/>
            <a:ext cx="320675" cy="1960562"/>
          </a:xfrm>
          <a:prstGeom prst="rect">
            <a:avLst/>
          </a:prstGeom>
          <a:solidFill>
            <a:schemeClr val="accent1"/>
          </a:solidFill>
          <a:ln w="9525">
            <a:solidFill>
              <a:schemeClr val="tx1"/>
            </a:solidFill>
            <a:miter lim="800000"/>
            <a:headEnd/>
            <a:tailEnd/>
          </a:ln>
        </p:spPr>
        <p:txBody>
          <a:bodyPr wrap="none" anchor="ctr"/>
          <a:lstStyle/>
          <a:p>
            <a:pPr eaLnBrk="0" hangingPunct="0"/>
            <a:endParaRPr lang="en-GB"/>
          </a:p>
        </p:txBody>
      </p:sp>
      <p:grpSp>
        <p:nvGrpSpPr>
          <p:cNvPr id="2" name="Group 5"/>
          <p:cNvGrpSpPr>
            <a:grpSpLocks/>
          </p:cNvGrpSpPr>
          <p:nvPr/>
        </p:nvGrpSpPr>
        <p:grpSpPr bwMode="auto">
          <a:xfrm>
            <a:off x="4470400" y="725488"/>
            <a:ext cx="1190625" cy="261937"/>
            <a:chOff x="2816" y="457"/>
            <a:chExt cx="750" cy="165"/>
          </a:xfrm>
        </p:grpSpPr>
        <p:sp>
          <p:nvSpPr>
            <p:cNvPr id="13322" name="Oval 6"/>
            <p:cNvSpPr>
              <a:spLocks noChangeArrowheads="1"/>
            </p:cNvSpPr>
            <p:nvPr/>
          </p:nvSpPr>
          <p:spPr bwMode="auto">
            <a:xfrm>
              <a:off x="2816" y="457"/>
              <a:ext cx="210" cy="165"/>
            </a:xfrm>
            <a:prstGeom prst="ellipse">
              <a:avLst/>
            </a:prstGeom>
            <a:solidFill>
              <a:srgbClr val="FF0000"/>
            </a:solidFill>
            <a:ln w="9525">
              <a:solidFill>
                <a:schemeClr val="tx1"/>
              </a:solidFill>
              <a:round/>
              <a:headEnd/>
              <a:tailEnd/>
            </a:ln>
          </p:spPr>
          <p:txBody>
            <a:bodyPr wrap="none" anchor="ctr"/>
            <a:lstStyle/>
            <a:p>
              <a:pPr eaLnBrk="0" hangingPunct="0"/>
              <a:endParaRPr lang="en-GB"/>
            </a:p>
          </p:txBody>
        </p:sp>
        <p:sp>
          <p:nvSpPr>
            <p:cNvPr id="13323" name="Line 7"/>
            <p:cNvSpPr>
              <a:spLocks noChangeShapeType="1"/>
            </p:cNvSpPr>
            <p:nvPr/>
          </p:nvSpPr>
          <p:spPr bwMode="auto">
            <a:xfrm>
              <a:off x="3026" y="530"/>
              <a:ext cx="540" cy="0"/>
            </a:xfrm>
            <a:prstGeom prst="line">
              <a:avLst/>
            </a:prstGeom>
            <a:noFill/>
            <a:ln w="9525">
              <a:solidFill>
                <a:schemeClr val="tx1"/>
              </a:solidFill>
              <a:round/>
              <a:headEnd/>
              <a:tailEnd type="triangle" w="med" len="med"/>
            </a:ln>
          </p:spPr>
          <p:txBody>
            <a:bodyPr/>
            <a:lstStyle/>
            <a:p>
              <a:endParaRPr lang="en-US"/>
            </a:p>
          </p:txBody>
        </p:sp>
      </p:grpSp>
      <p:sp>
        <p:nvSpPr>
          <p:cNvPr id="13318" name="Oval 8"/>
          <p:cNvSpPr>
            <a:spLocks noChangeArrowheads="1"/>
          </p:cNvSpPr>
          <p:nvPr/>
        </p:nvSpPr>
        <p:spPr bwMode="auto">
          <a:xfrm flipH="1">
            <a:off x="5586413" y="1420813"/>
            <a:ext cx="333375" cy="261937"/>
          </a:xfrm>
          <a:prstGeom prst="ellipse">
            <a:avLst/>
          </a:prstGeom>
          <a:solidFill>
            <a:srgbClr val="FF0000"/>
          </a:solidFill>
          <a:ln w="9525">
            <a:solidFill>
              <a:schemeClr val="tx1"/>
            </a:solidFill>
            <a:round/>
            <a:headEnd/>
            <a:tailEnd/>
          </a:ln>
        </p:spPr>
        <p:txBody>
          <a:bodyPr wrap="none" anchor="ctr"/>
          <a:lstStyle/>
          <a:p>
            <a:pPr eaLnBrk="0" hangingPunct="0"/>
            <a:endParaRPr lang="en-GB"/>
          </a:p>
        </p:txBody>
      </p:sp>
      <p:sp>
        <p:nvSpPr>
          <p:cNvPr id="13319" name="Line 9"/>
          <p:cNvSpPr>
            <a:spLocks noChangeShapeType="1"/>
          </p:cNvSpPr>
          <p:nvPr/>
        </p:nvSpPr>
        <p:spPr bwMode="auto">
          <a:xfrm flipH="1">
            <a:off x="5033963" y="1536700"/>
            <a:ext cx="552450" cy="0"/>
          </a:xfrm>
          <a:prstGeom prst="line">
            <a:avLst/>
          </a:prstGeom>
          <a:noFill/>
          <a:ln w="9525">
            <a:solidFill>
              <a:schemeClr val="tx1"/>
            </a:solidFill>
            <a:round/>
            <a:headEnd/>
            <a:tailEnd type="triangle" w="med" len="med"/>
          </a:ln>
        </p:spPr>
        <p:txBody>
          <a:bodyPr/>
          <a:lstStyle/>
          <a:p>
            <a:endParaRPr lang="en-US"/>
          </a:p>
        </p:txBody>
      </p:sp>
      <p:sp>
        <p:nvSpPr>
          <p:cNvPr id="13320" name="Text Box 10"/>
          <p:cNvSpPr txBox="1">
            <a:spLocks noChangeArrowheads="1"/>
          </p:cNvSpPr>
          <p:nvPr/>
        </p:nvSpPr>
        <p:spPr bwMode="auto">
          <a:xfrm>
            <a:off x="4484688" y="261938"/>
            <a:ext cx="1219200" cy="366712"/>
          </a:xfrm>
          <a:prstGeom prst="rect">
            <a:avLst/>
          </a:prstGeom>
          <a:noFill/>
          <a:ln w="9525">
            <a:noFill/>
            <a:miter lim="800000"/>
            <a:headEnd/>
            <a:tailEnd/>
          </a:ln>
        </p:spPr>
        <p:txBody>
          <a:bodyPr>
            <a:spAutoFit/>
          </a:bodyPr>
          <a:lstStyle/>
          <a:p>
            <a:pPr eaLnBrk="0" hangingPunct="0">
              <a:spcBef>
                <a:spcPct val="50000"/>
              </a:spcBef>
            </a:pPr>
            <a:r>
              <a:rPr lang="en-GB"/>
              <a:t>5 m/s</a:t>
            </a:r>
            <a:endParaRPr lang="en-US" baseline="30000"/>
          </a:p>
        </p:txBody>
      </p:sp>
      <p:sp>
        <p:nvSpPr>
          <p:cNvPr id="13321" name="Text Box 11"/>
          <p:cNvSpPr txBox="1">
            <a:spLocks noChangeArrowheads="1"/>
          </p:cNvSpPr>
          <p:nvPr/>
        </p:nvSpPr>
        <p:spPr bwMode="auto">
          <a:xfrm>
            <a:off x="4775200" y="1741488"/>
            <a:ext cx="1204913" cy="366712"/>
          </a:xfrm>
          <a:prstGeom prst="rect">
            <a:avLst/>
          </a:prstGeom>
          <a:noFill/>
          <a:ln w="9525">
            <a:noFill/>
            <a:miter lim="800000"/>
            <a:headEnd/>
            <a:tailEnd/>
          </a:ln>
        </p:spPr>
        <p:txBody>
          <a:bodyPr>
            <a:spAutoFit/>
          </a:bodyPr>
          <a:lstStyle/>
          <a:p>
            <a:pPr eaLnBrk="0" hangingPunct="0">
              <a:spcBef>
                <a:spcPct val="50000"/>
              </a:spcBef>
            </a:pPr>
            <a:r>
              <a:rPr lang="en-GB"/>
              <a:t>-3 m/s</a:t>
            </a:r>
            <a:endParaRPr lang="en-US" baseline="30000"/>
          </a:p>
        </p:txBody>
      </p:sp>
      <p:sp>
        <p:nvSpPr>
          <p:cNvPr id="12" name="Title 11"/>
          <p:cNvSpPr>
            <a:spLocks noGrp="1"/>
          </p:cNvSpPr>
          <p:nvPr>
            <p:ph type="ctrTitle"/>
          </p:nvPr>
        </p:nvSpPr>
        <p:spPr/>
        <p:txBody>
          <a:bodyPr/>
          <a:lstStyle/>
          <a:p>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smtClean="0"/>
              <a:t>Example</a:t>
            </a:r>
          </a:p>
        </p:txBody>
      </p:sp>
      <p:sp>
        <p:nvSpPr>
          <p:cNvPr id="14339" name="Rectangle 3"/>
          <p:cNvSpPr>
            <a:spLocks noGrp="1" noChangeArrowheads="1"/>
          </p:cNvSpPr>
          <p:nvPr>
            <p:ph idx="1"/>
          </p:nvPr>
        </p:nvSpPr>
        <p:spPr/>
        <p:txBody>
          <a:bodyPr/>
          <a:lstStyle/>
          <a:p>
            <a:pPr eaLnBrk="1" hangingPunct="1"/>
            <a:r>
              <a:rPr lang="en-US" dirty="0" smtClean="0"/>
              <a:t>After being hit, a golf ball of mass 45.93 g reaches a speed of 94 m.s</a:t>
            </a:r>
            <a:r>
              <a:rPr lang="en-US" baseline="30000" dirty="0" smtClean="0"/>
              <a:t>-1</a:t>
            </a:r>
            <a:r>
              <a:rPr lang="en-US" dirty="0" smtClean="0"/>
              <a:t>. What impulse was given to the ball? If the ball was in contact with the club head for 0.2 ms, what was the average force given to the ball whilst in contact with the club head?</a:t>
            </a:r>
            <a:endParaRPr lang="en-US"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smtClean="0"/>
              <a:t>Example</a:t>
            </a:r>
          </a:p>
        </p:txBody>
      </p:sp>
      <p:sp>
        <p:nvSpPr>
          <p:cNvPr id="14339" name="Rectangle 3"/>
          <p:cNvSpPr>
            <a:spLocks noGrp="1" noChangeArrowheads="1"/>
          </p:cNvSpPr>
          <p:nvPr>
            <p:ph idx="1"/>
          </p:nvPr>
        </p:nvSpPr>
        <p:spPr/>
        <p:txBody>
          <a:bodyPr/>
          <a:lstStyle/>
          <a:p>
            <a:pPr eaLnBrk="1" hangingPunct="1"/>
            <a:r>
              <a:rPr lang="en-US" dirty="0" smtClean="0"/>
              <a:t>After being hit, a golf ball of mass 45.93 g reaches a speed of 94 m.s</a:t>
            </a:r>
            <a:r>
              <a:rPr lang="en-US" baseline="30000" dirty="0" smtClean="0"/>
              <a:t>-1</a:t>
            </a:r>
            <a:r>
              <a:rPr lang="en-US" dirty="0" smtClean="0"/>
              <a:t>. What impulse was given to the ball? If the ball was in contact with the club head for 0.2 ms, what was the average force given to the ball whilst in contact with the club head?</a:t>
            </a:r>
          </a:p>
          <a:p>
            <a:pPr eaLnBrk="1" hangingPunct="1"/>
            <a:r>
              <a:rPr lang="en-US" dirty="0" smtClean="0"/>
              <a:t>Impulse = F</a:t>
            </a:r>
            <a:r>
              <a:rPr lang="el-GR" dirty="0" smtClean="0"/>
              <a:t>Δ</a:t>
            </a:r>
            <a:r>
              <a:rPr lang="en-US" dirty="0" smtClean="0"/>
              <a:t>t = </a:t>
            </a:r>
            <a:r>
              <a:rPr lang="el-GR" dirty="0" smtClean="0"/>
              <a:t>Δ</a:t>
            </a:r>
            <a:r>
              <a:rPr lang="en-US" dirty="0" smtClean="0"/>
              <a:t>p = </a:t>
            </a:r>
            <a:r>
              <a:rPr lang="en-US" dirty="0" err="1" smtClean="0"/>
              <a:t>mv</a:t>
            </a:r>
            <a:r>
              <a:rPr lang="en-US" dirty="0" smtClean="0"/>
              <a:t> – mu</a:t>
            </a:r>
          </a:p>
          <a:p>
            <a:pPr eaLnBrk="1" hangingPunct="1"/>
            <a:r>
              <a:rPr lang="en-US" dirty="0" smtClean="0">
                <a:solidFill>
                  <a:srgbClr val="0000FF"/>
                </a:solidFill>
              </a:rPr>
              <a:t>Impulse</a:t>
            </a:r>
            <a:r>
              <a:rPr lang="en-US" dirty="0" smtClean="0"/>
              <a:t> = (45.93 x 10</a:t>
            </a:r>
            <a:r>
              <a:rPr lang="en-US" baseline="30000" dirty="0" smtClean="0"/>
              <a:t>-3</a:t>
            </a:r>
            <a:r>
              <a:rPr lang="en-US" dirty="0" smtClean="0"/>
              <a:t> x 94) – 0 = </a:t>
            </a:r>
            <a:r>
              <a:rPr lang="en-US" dirty="0" smtClean="0">
                <a:solidFill>
                  <a:srgbClr val="0000FF"/>
                </a:solidFill>
              </a:rPr>
              <a:t>4.32 Ns</a:t>
            </a:r>
            <a:endParaRPr lang="en-US" dirty="0" smtClean="0">
              <a:solidFill>
                <a:srgbClr val="0000FF"/>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GB" smtClean="0"/>
              <a:t>Momentum</a:t>
            </a:r>
            <a:endParaRPr lang="en-US" smtClean="0"/>
          </a:p>
        </p:txBody>
      </p:sp>
      <p:sp>
        <p:nvSpPr>
          <p:cNvPr id="7171" name="Rectangle 3"/>
          <p:cNvSpPr>
            <a:spLocks noGrp="1" noChangeArrowheads="1"/>
          </p:cNvSpPr>
          <p:nvPr>
            <p:ph type="body" sz="half" idx="1"/>
          </p:nvPr>
        </p:nvSpPr>
        <p:spPr>
          <a:xfrm>
            <a:off x="611560" y="1484784"/>
            <a:ext cx="8064896" cy="4457229"/>
          </a:xfrm>
        </p:spPr>
        <p:txBody>
          <a:bodyPr/>
          <a:lstStyle/>
          <a:p>
            <a:pPr eaLnBrk="1" hangingPunct="1"/>
            <a:r>
              <a:rPr lang="en-AU" sz="2500" dirty="0" smtClean="0"/>
              <a:t> </a:t>
            </a:r>
            <a:r>
              <a:rPr lang="en-AU" sz="3600" dirty="0" smtClean="0"/>
              <a:t>It makes sense to assume that a bullet travelling twice as fast would be twice as hard to stop, and a truck twice the mass would also be twice as hard to stop.</a:t>
            </a:r>
            <a:endParaRPr lang="en-US" sz="3600" dirty="0" smtClean="0"/>
          </a:p>
          <a:p>
            <a:pPr eaLnBrk="1" hangingPunct="1">
              <a:buFont typeface="Wingdings" pitchFamily="2" charset="2"/>
              <a:buNone/>
            </a:pPr>
            <a:endParaRPr lang="en-US" sz="2500" dirty="0" smtClean="0"/>
          </a:p>
        </p:txBody>
      </p:sp>
      <p:sp>
        <p:nvSpPr>
          <p:cNvPr id="5" name="Content Placeholder 4"/>
          <p:cNvSpPr>
            <a:spLocks noGrp="1"/>
          </p:cNvSpPr>
          <p:nvPr>
            <p:ph sz="half" idx="2"/>
          </p:nvPr>
        </p:nvSpPr>
        <p:spPr/>
        <p:txBody>
          <a:bodyPr/>
          <a:lstStyle/>
          <a:p>
            <a:endParaRPr lang="en-US"/>
          </a:p>
        </p:txBody>
      </p:sp>
      <p:pic>
        <p:nvPicPr>
          <p:cNvPr id="7174" name="Picture 6" descr="http://forum.tsgk.com/viewtopic.php?mode=attach&amp;id=7493"/>
          <p:cNvPicPr>
            <a:picLocks noChangeAspect="1" noChangeArrowheads="1"/>
          </p:cNvPicPr>
          <p:nvPr/>
        </p:nvPicPr>
        <p:blipFill>
          <a:blip r:embed="rId2" cstate="print"/>
          <a:srcRect/>
          <a:stretch>
            <a:fillRect/>
          </a:stretch>
        </p:blipFill>
        <p:spPr bwMode="auto">
          <a:xfrm>
            <a:off x="2411760" y="3792895"/>
            <a:ext cx="3831382" cy="3065105"/>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smtClean="0"/>
              <a:t>Example</a:t>
            </a:r>
          </a:p>
        </p:txBody>
      </p:sp>
      <p:sp>
        <p:nvSpPr>
          <p:cNvPr id="14339" name="Rectangle 3"/>
          <p:cNvSpPr>
            <a:spLocks noGrp="1" noChangeArrowheads="1"/>
          </p:cNvSpPr>
          <p:nvPr>
            <p:ph idx="1"/>
          </p:nvPr>
        </p:nvSpPr>
        <p:spPr/>
        <p:txBody>
          <a:bodyPr/>
          <a:lstStyle/>
          <a:p>
            <a:pPr eaLnBrk="1" hangingPunct="1"/>
            <a:r>
              <a:rPr lang="en-US" dirty="0" smtClean="0"/>
              <a:t>After being hit, a golf ball of mass 45.93 g reaches a speed of 94 m.s</a:t>
            </a:r>
            <a:r>
              <a:rPr lang="en-US" baseline="30000" dirty="0" smtClean="0"/>
              <a:t>-1</a:t>
            </a:r>
            <a:r>
              <a:rPr lang="en-US" dirty="0" smtClean="0"/>
              <a:t>. What impulse was given to the ball? If the ball was in contact with the club head for 0.2 ms, what was the average force given to the ball whilst in contact with the club head?</a:t>
            </a:r>
          </a:p>
          <a:p>
            <a:pPr eaLnBrk="1" hangingPunct="1"/>
            <a:r>
              <a:rPr lang="en-US" dirty="0" smtClean="0"/>
              <a:t>Impulse = F</a:t>
            </a:r>
            <a:r>
              <a:rPr lang="el-GR" dirty="0" smtClean="0"/>
              <a:t>Δ</a:t>
            </a:r>
            <a:r>
              <a:rPr lang="en-US" dirty="0" smtClean="0"/>
              <a:t>t = 4.32 Ns</a:t>
            </a:r>
          </a:p>
          <a:p>
            <a:pPr eaLnBrk="1" hangingPunct="1"/>
            <a:r>
              <a:rPr lang="en-US" dirty="0" smtClean="0">
                <a:solidFill>
                  <a:srgbClr val="0000FF"/>
                </a:solidFill>
              </a:rPr>
              <a:t>F</a:t>
            </a:r>
            <a:r>
              <a:rPr lang="en-US" dirty="0" smtClean="0"/>
              <a:t> = 4.32/0.2 x 10</a:t>
            </a:r>
            <a:r>
              <a:rPr lang="en-US" baseline="30000" dirty="0" smtClean="0"/>
              <a:t>-3</a:t>
            </a:r>
            <a:r>
              <a:rPr lang="en-US" dirty="0" smtClean="0"/>
              <a:t> = </a:t>
            </a:r>
            <a:r>
              <a:rPr lang="en-US" dirty="0" smtClean="0">
                <a:solidFill>
                  <a:srgbClr val="0000FF"/>
                </a:solidFill>
              </a:rPr>
              <a:t>21600 N</a:t>
            </a:r>
            <a:endParaRPr lang="en-US" dirty="0" smtClean="0">
              <a:solidFill>
                <a:srgbClr val="0000FF"/>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smtClean="0"/>
              <a:t>Another example</a:t>
            </a:r>
          </a:p>
        </p:txBody>
      </p:sp>
      <p:sp>
        <p:nvSpPr>
          <p:cNvPr id="19459" name="Rectangle 3"/>
          <p:cNvSpPr>
            <a:spLocks noGrp="1" noChangeArrowheads="1"/>
          </p:cNvSpPr>
          <p:nvPr>
            <p:ph idx="1"/>
          </p:nvPr>
        </p:nvSpPr>
        <p:spPr/>
        <p:txBody>
          <a:bodyPr/>
          <a:lstStyle/>
          <a:p>
            <a:pPr eaLnBrk="1" hangingPunct="1"/>
            <a:r>
              <a:rPr lang="en-US" smtClean="0"/>
              <a:t>A tennis ball (0.3 kg) hits a racquet at 3 m</a:t>
            </a:r>
            <a:r>
              <a:rPr lang="pl-PL" smtClean="0"/>
              <a:t>.</a:t>
            </a:r>
            <a:r>
              <a:rPr lang="en-US" smtClean="0"/>
              <a:t>s</a:t>
            </a:r>
            <a:r>
              <a:rPr lang="pl-PL" baseline="30000" smtClean="0"/>
              <a:t>-1</a:t>
            </a:r>
            <a:r>
              <a:rPr lang="en-US" smtClean="0"/>
              <a:t> and rebounds in the opposite direction at 6 m</a:t>
            </a:r>
            <a:r>
              <a:rPr lang="pl-PL" smtClean="0"/>
              <a:t>.</a:t>
            </a:r>
            <a:r>
              <a:rPr lang="en-US" smtClean="0"/>
              <a:t>s</a:t>
            </a:r>
            <a:r>
              <a:rPr lang="pl-PL" baseline="30000" smtClean="0"/>
              <a:t>-1</a:t>
            </a:r>
            <a:r>
              <a:rPr lang="en-US" smtClean="0"/>
              <a:t> . What impulse is given to the ball?</a:t>
            </a:r>
          </a:p>
        </p:txBody>
      </p:sp>
      <p:pic>
        <p:nvPicPr>
          <p:cNvPr id="19460" name="Picture 5" descr="tall-tennis-court"/>
          <p:cNvPicPr>
            <a:picLocks noChangeAspect="1" noChangeArrowheads="1"/>
          </p:cNvPicPr>
          <p:nvPr/>
        </p:nvPicPr>
        <p:blipFill>
          <a:blip r:embed="rId2" cstate="print"/>
          <a:srcRect/>
          <a:stretch>
            <a:fillRect/>
          </a:stretch>
        </p:blipFill>
        <p:spPr bwMode="auto">
          <a:xfrm>
            <a:off x="5003800" y="3833813"/>
            <a:ext cx="3422650" cy="2746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smtClean="0"/>
              <a:t>Another example</a:t>
            </a:r>
          </a:p>
        </p:txBody>
      </p:sp>
      <p:sp>
        <p:nvSpPr>
          <p:cNvPr id="20483" name="Rectangle 3"/>
          <p:cNvSpPr>
            <a:spLocks noGrp="1" noChangeArrowheads="1"/>
          </p:cNvSpPr>
          <p:nvPr>
            <p:ph idx="1"/>
          </p:nvPr>
        </p:nvSpPr>
        <p:spPr/>
        <p:txBody>
          <a:bodyPr/>
          <a:lstStyle/>
          <a:p>
            <a:pPr eaLnBrk="1" hangingPunct="1"/>
            <a:r>
              <a:rPr lang="en-US" smtClean="0"/>
              <a:t>A tennis ball (0.3 kg) hits a racquet at 3 m</a:t>
            </a:r>
            <a:r>
              <a:rPr lang="pl-PL" smtClean="0"/>
              <a:t>.</a:t>
            </a:r>
            <a:r>
              <a:rPr lang="en-US" smtClean="0"/>
              <a:t>s</a:t>
            </a:r>
            <a:r>
              <a:rPr lang="pl-PL" baseline="30000" smtClean="0"/>
              <a:t>-1</a:t>
            </a:r>
            <a:r>
              <a:rPr lang="en-US" smtClean="0"/>
              <a:t> and rebounds in the opposite direction at 6 m</a:t>
            </a:r>
            <a:r>
              <a:rPr lang="pl-PL" smtClean="0"/>
              <a:t>.</a:t>
            </a:r>
            <a:r>
              <a:rPr lang="en-US" smtClean="0"/>
              <a:t>s</a:t>
            </a:r>
            <a:r>
              <a:rPr lang="pl-PL" baseline="30000" smtClean="0"/>
              <a:t>-1</a:t>
            </a:r>
            <a:r>
              <a:rPr lang="en-US" smtClean="0"/>
              <a:t> . What impulse is given to the ball?</a:t>
            </a:r>
          </a:p>
        </p:txBody>
      </p:sp>
      <p:grpSp>
        <p:nvGrpSpPr>
          <p:cNvPr id="2" name="Group 6"/>
          <p:cNvGrpSpPr>
            <a:grpSpLocks/>
          </p:cNvGrpSpPr>
          <p:nvPr/>
        </p:nvGrpSpPr>
        <p:grpSpPr bwMode="auto">
          <a:xfrm>
            <a:off x="2425700" y="4743450"/>
            <a:ext cx="1190625" cy="261938"/>
            <a:chOff x="2816" y="457"/>
            <a:chExt cx="750" cy="165"/>
          </a:xfrm>
        </p:grpSpPr>
        <p:sp>
          <p:nvSpPr>
            <p:cNvPr id="20490" name="Oval 7"/>
            <p:cNvSpPr>
              <a:spLocks noChangeArrowheads="1"/>
            </p:cNvSpPr>
            <p:nvPr/>
          </p:nvSpPr>
          <p:spPr bwMode="auto">
            <a:xfrm>
              <a:off x="2816" y="457"/>
              <a:ext cx="210" cy="165"/>
            </a:xfrm>
            <a:prstGeom prst="ellipse">
              <a:avLst/>
            </a:prstGeom>
            <a:solidFill>
              <a:srgbClr val="FF0000"/>
            </a:solidFill>
            <a:ln w="9525">
              <a:solidFill>
                <a:schemeClr val="tx1"/>
              </a:solidFill>
              <a:round/>
              <a:headEnd/>
              <a:tailEnd/>
            </a:ln>
          </p:spPr>
          <p:txBody>
            <a:bodyPr wrap="none" anchor="ctr"/>
            <a:lstStyle/>
            <a:p>
              <a:pPr eaLnBrk="0" hangingPunct="0"/>
              <a:endParaRPr lang="en-GB"/>
            </a:p>
          </p:txBody>
        </p:sp>
        <p:sp>
          <p:nvSpPr>
            <p:cNvPr id="20491" name="Line 8"/>
            <p:cNvSpPr>
              <a:spLocks noChangeShapeType="1"/>
            </p:cNvSpPr>
            <p:nvPr/>
          </p:nvSpPr>
          <p:spPr bwMode="auto">
            <a:xfrm>
              <a:off x="3026" y="530"/>
              <a:ext cx="540" cy="0"/>
            </a:xfrm>
            <a:prstGeom prst="line">
              <a:avLst/>
            </a:prstGeom>
            <a:noFill/>
            <a:ln w="9525">
              <a:solidFill>
                <a:schemeClr val="tx1"/>
              </a:solidFill>
              <a:round/>
              <a:headEnd/>
              <a:tailEnd type="triangle" w="med" len="med"/>
            </a:ln>
          </p:spPr>
          <p:txBody>
            <a:bodyPr/>
            <a:lstStyle/>
            <a:p>
              <a:endParaRPr lang="en-US"/>
            </a:p>
          </p:txBody>
        </p:sp>
      </p:grpSp>
      <p:sp>
        <p:nvSpPr>
          <p:cNvPr id="20485" name="Oval 9"/>
          <p:cNvSpPr>
            <a:spLocks noChangeArrowheads="1"/>
          </p:cNvSpPr>
          <p:nvPr/>
        </p:nvSpPr>
        <p:spPr bwMode="auto">
          <a:xfrm flipH="1">
            <a:off x="3541713" y="5438775"/>
            <a:ext cx="333375" cy="261938"/>
          </a:xfrm>
          <a:prstGeom prst="ellipse">
            <a:avLst/>
          </a:prstGeom>
          <a:solidFill>
            <a:srgbClr val="FF0000"/>
          </a:solidFill>
          <a:ln w="9525">
            <a:solidFill>
              <a:schemeClr val="tx1"/>
            </a:solidFill>
            <a:round/>
            <a:headEnd/>
            <a:tailEnd/>
          </a:ln>
        </p:spPr>
        <p:txBody>
          <a:bodyPr wrap="none" anchor="ctr"/>
          <a:lstStyle/>
          <a:p>
            <a:pPr eaLnBrk="0" hangingPunct="0"/>
            <a:endParaRPr lang="en-GB"/>
          </a:p>
        </p:txBody>
      </p:sp>
      <p:sp>
        <p:nvSpPr>
          <p:cNvPr id="20486" name="Text Box 10"/>
          <p:cNvSpPr txBox="1">
            <a:spLocks noChangeArrowheads="1"/>
          </p:cNvSpPr>
          <p:nvPr/>
        </p:nvSpPr>
        <p:spPr bwMode="auto">
          <a:xfrm>
            <a:off x="2439988" y="4279900"/>
            <a:ext cx="1219200" cy="366713"/>
          </a:xfrm>
          <a:prstGeom prst="rect">
            <a:avLst/>
          </a:prstGeom>
          <a:noFill/>
          <a:ln w="9525">
            <a:noFill/>
            <a:miter lim="800000"/>
            <a:headEnd/>
            <a:tailEnd/>
          </a:ln>
        </p:spPr>
        <p:txBody>
          <a:bodyPr>
            <a:spAutoFit/>
          </a:bodyPr>
          <a:lstStyle/>
          <a:p>
            <a:pPr eaLnBrk="0" hangingPunct="0">
              <a:spcBef>
                <a:spcPct val="50000"/>
              </a:spcBef>
            </a:pPr>
            <a:r>
              <a:rPr lang="en-GB"/>
              <a:t>3 m/s</a:t>
            </a:r>
            <a:endParaRPr lang="en-US" baseline="30000"/>
          </a:p>
        </p:txBody>
      </p:sp>
      <p:sp>
        <p:nvSpPr>
          <p:cNvPr id="20487" name="Text Box 11"/>
          <p:cNvSpPr txBox="1">
            <a:spLocks noChangeArrowheads="1"/>
          </p:cNvSpPr>
          <p:nvPr/>
        </p:nvSpPr>
        <p:spPr bwMode="auto">
          <a:xfrm>
            <a:off x="2730500" y="5759450"/>
            <a:ext cx="1204913" cy="366713"/>
          </a:xfrm>
          <a:prstGeom prst="rect">
            <a:avLst/>
          </a:prstGeom>
          <a:noFill/>
          <a:ln w="9525">
            <a:noFill/>
            <a:miter lim="800000"/>
            <a:headEnd/>
            <a:tailEnd/>
          </a:ln>
        </p:spPr>
        <p:txBody>
          <a:bodyPr>
            <a:spAutoFit/>
          </a:bodyPr>
          <a:lstStyle/>
          <a:p>
            <a:pPr eaLnBrk="0" hangingPunct="0">
              <a:spcBef>
                <a:spcPct val="50000"/>
              </a:spcBef>
            </a:pPr>
            <a:r>
              <a:rPr lang="en-GB"/>
              <a:t>-6 m/s</a:t>
            </a:r>
            <a:endParaRPr lang="en-US" baseline="30000"/>
          </a:p>
        </p:txBody>
      </p:sp>
      <p:sp>
        <p:nvSpPr>
          <p:cNvPr id="20488" name="Line 12"/>
          <p:cNvSpPr>
            <a:spLocks noChangeShapeType="1"/>
          </p:cNvSpPr>
          <p:nvPr/>
        </p:nvSpPr>
        <p:spPr bwMode="auto">
          <a:xfrm flipH="1">
            <a:off x="1619250" y="5589588"/>
            <a:ext cx="1944688" cy="0"/>
          </a:xfrm>
          <a:prstGeom prst="line">
            <a:avLst/>
          </a:prstGeom>
          <a:noFill/>
          <a:ln w="9525">
            <a:solidFill>
              <a:schemeClr val="tx1"/>
            </a:solidFill>
            <a:round/>
            <a:headEnd/>
            <a:tailEnd type="triangle" w="med" len="med"/>
          </a:ln>
        </p:spPr>
        <p:txBody>
          <a:bodyPr/>
          <a:lstStyle/>
          <a:p>
            <a:endParaRPr lang="en-US"/>
          </a:p>
        </p:txBody>
      </p:sp>
      <p:pic>
        <p:nvPicPr>
          <p:cNvPr id="20489" name="Picture 14" descr="49017"/>
          <p:cNvPicPr>
            <a:picLocks noChangeAspect="1" noChangeArrowheads="1"/>
          </p:cNvPicPr>
          <p:nvPr/>
        </p:nvPicPr>
        <p:blipFill>
          <a:blip r:embed="rId2" cstate="print"/>
          <a:srcRect/>
          <a:stretch>
            <a:fillRect/>
          </a:stretch>
        </p:blipFill>
        <p:spPr bwMode="auto">
          <a:xfrm>
            <a:off x="3995738" y="4332288"/>
            <a:ext cx="2525712" cy="2525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mtClean="0"/>
              <a:t>Another example</a:t>
            </a:r>
          </a:p>
        </p:txBody>
      </p:sp>
      <p:sp>
        <p:nvSpPr>
          <p:cNvPr id="21507" name="Rectangle 3"/>
          <p:cNvSpPr>
            <a:spLocks noGrp="1" noChangeArrowheads="1"/>
          </p:cNvSpPr>
          <p:nvPr>
            <p:ph idx="1"/>
          </p:nvPr>
        </p:nvSpPr>
        <p:spPr/>
        <p:txBody>
          <a:bodyPr/>
          <a:lstStyle/>
          <a:p>
            <a:pPr eaLnBrk="1" hangingPunct="1"/>
            <a:r>
              <a:rPr lang="en-US" sz="2000" dirty="0" smtClean="0"/>
              <a:t>A tennis ball (0.3 kg) hits a racquet at 3 m</a:t>
            </a:r>
            <a:r>
              <a:rPr lang="pl-PL" sz="2000" dirty="0" smtClean="0"/>
              <a:t>.</a:t>
            </a:r>
            <a:r>
              <a:rPr lang="en-US" sz="2000" dirty="0" smtClean="0"/>
              <a:t>s</a:t>
            </a:r>
            <a:r>
              <a:rPr lang="pl-PL" sz="2000" baseline="30000" dirty="0" smtClean="0"/>
              <a:t>-1</a:t>
            </a:r>
            <a:r>
              <a:rPr lang="en-US" sz="2000" dirty="0" smtClean="0"/>
              <a:t> and rebounds in the opposite direction at 6 m</a:t>
            </a:r>
            <a:r>
              <a:rPr lang="pl-PL" sz="2000" dirty="0" smtClean="0"/>
              <a:t>.</a:t>
            </a:r>
            <a:r>
              <a:rPr lang="en-US" sz="2000" dirty="0" smtClean="0"/>
              <a:t>s</a:t>
            </a:r>
            <a:r>
              <a:rPr lang="pl-PL" sz="2000" baseline="30000" dirty="0" smtClean="0"/>
              <a:t>-1</a:t>
            </a:r>
            <a:r>
              <a:rPr lang="en-US" sz="2000" dirty="0" smtClean="0"/>
              <a:t> . What impulse is given to the ball?</a:t>
            </a:r>
          </a:p>
          <a:p>
            <a:pPr eaLnBrk="1" hangingPunct="1"/>
            <a:r>
              <a:rPr lang="en-US" dirty="0" smtClean="0"/>
              <a:t>Impulse = </a:t>
            </a:r>
            <a:r>
              <a:rPr lang="el-GR" dirty="0" smtClean="0"/>
              <a:t>Δ</a:t>
            </a:r>
            <a:r>
              <a:rPr lang="en-US" dirty="0" smtClean="0"/>
              <a:t>p = </a:t>
            </a:r>
            <a:r>
              <a:rPr lang="en-US" dirty="0" err="1" smtClean="0"/>
              <a:t>mv</a:t>
            </a:r>
            <a:r>
              <a:rPr lang="en-US" dirty="0" smtClean="0"/>
              <a:t> </a:t>
            </a:r>
            <a:r>
              <a:rPr lang="en-US" dirty="0" smtClean="0"/>
              <a:t>– </a:t>
            </a:r>
            <a:r>
              <a:rPr lang="en-US" dirty="0" smtClean="0"/>
              <a:t>mu</a:t>
            </a:r>
            <a:endParaRPr lang="en-US" dirty="0" smtClean="0"/>
          </a:p>
          <a:p>
            <a:pPr lvl="4" eaLnBrk="1" hangingPunct="1">
              <a:buFont typeface="Wingdings" pitchFamily="2" charset="2"/>
              <a:buNone/>
            </a:pPr>
            <a:r>
              <a:rPr lang="en-US" sz="2800" dirty="0" smtClean="0"/>
              <a:t>	= 0.3x-6 – 0.3x3 </a:t>
            </a:r>
          </a:p>
          <a:p>
            <a:pPr lvl="4" eaLnBrk="1" hangingPunct="1">
              <a:buFont typeface="Wingdings" pitchFamily="2" charset="2"/>
              <a:buNone/>
            </a:pPr>
            <a:r>
              <a:rPr lang="en-US" sz="2800" dirty="0" smtClean="0"/>
              <a:t>	= -2.7kg.m.s</a:t>
            </a:r>
            <a:r>
              <a:rPr lang="en-US" sz="2800" baseline="30000" dirty="0" smtClean="0"/>
              <a:t>-1</a:t>
            </a:r>
          </a:p>
        </p:txBody>
      </p:sp>
      <p:grpSp>
        <p:nvGrpSpPr>
          <p:cNvPr id="2" name="Group 4"/>
          <p:cNvGrpSpPr>
            <a:grpSpLocks/>
          </p:cNvGrpSpPr>
          <p:nvPr/>
        </p:nvGrpSpPr>
        <p:grpSpPr bwMode="auto">
          <a:xfrm>
            <a:off x="2425700" y="4743450"/>
            <a:ext cx="1190625" cy="261938"/>
            <a:chOff x="2816" y="457"/>
            <a:chExt cx="750" cy="165"/>
          </a:xfrm>
        </p:grpSpPr>
        <p:sp>
          <p:nvSpPr>
            <p:cNvPr id="21514" name="Oval 5"/>
            <p:cNvSpPr>
              <a:spLocks noChangeArrowheads="1"/>
            </p:cNvSpPr>
            <p:nvPr/>
          </p:nvSpPr>
          <p:spPr bwMode="auto">
            <a:xfrm>
              <a:off x="2816" y="457"/>
              <a:ext cx="210" cy="165"/>
            </a:xfrm>
            <a:prstGeom prst="ellipse">
              <a:avLst/>
            </a:prstGeom>
            <a:solidFill>
              <a:srgbClr val="FF0000"/>
            </a:solidFill>
            <a:ln w="9525">
              <a:solidFill>
                <a:schemeClr val="tx1"/>
              </a:solidFill>
              <a:round/>
              <a:headEnd/>
              <a:tailEnd/>
            </a:ln>
          </p:spPr>
          <p:txBody>
            <a:bodyPr wrap="none" anchor="ctr"/>
            <a:lstStyle/>
            <a:p>
              <a:pPr eaLnBrk="0" hangingPunct="0"/>
              <a:endParaRPr lang="en-GB"/>
            </a:p>
          </p:txBody>
        </p:sp>
        <p:sp>
          <p:nvSpPr>
            <p:cNvPr id="21515" name="Line 6"/>
            <p:cNvSpPr>
              <a:spLocks noChangeShapeType="1"/>
            </p:cNvSpPr>
            <p:nvPr/>
          </p:nvSpPr>
          <p:spPr bwMode="auto">
            <a:xfrm>
              <a:off x="3026" y="530"/>
              <a:ext cx="540" cy="0"/>
            </a:xfrm>
            <a:prstGeom prst="line">
              <a:avLst/>
            </a:prstGeom>
            <a:noFill/>
            <a:ln w="9525">
              <a:solidFill>
                <a:schemeClr val="tx1"/>
              </a:solidFill>
              <a:round/>
              <a:headEnd/>
              <a:tailEnd type="triangle" w="med" len="med"/>
            </a:ln>
          </p:spPr>
          <p:txBody>
            <a:bodyPr/>
            <a:lstStyle/>
            <a:p>
              <a:endParaRPr lang="en-US"/>
            </a:p>
          </p:txBody>
        </p:sp>
      </p:grpSp>
      <p:sp>
        <p:nvSpPr>
          <p:cNvPr id="21509" name="Oval 7"/>
          <p:cNvSpPr>
            <a:spLocks noChangeArrowheads="1"/>
          </p:cNvSpPr>
          <p:nvPr/>
        </p:nvSpPr>
        <p:spPr bwMode="auto">
          <a:xfrm flipH="1">
            <a:off x="3541713" y="5438775"/>
            <a:ext cx="333375" cy="261938"/>
          </a:xfrm>
          <a:prstGeom prst="ellipse">
            <a:avLst/>
          </a:prstGeom>
          <a:solidFill>
            <a:srgbClr val="FF0000"/>
          </a:solidFill>
          <a:ln w="9525">
            <a:solidFill>
              <a:schemeClr val="tx1"/>
            </a:solidFill>
            <a:round/>
            <a:headEnd/>
            <a:tailEnd/>
          </a:ln>
        </p:spPr>
        <p:txBody>
          <a:bodyPr wrap="none" anchor="ctr"/>
          <a:lstStyle/>
          <a:p>
            <a:pPr eaLnBrk="0" hangingPunct="0"/>
            <a:endParaRPr lang="en-GB"/>
          </a:p>
        </p:txBody>
      </p:sp>
      <p:sp>
        <p:nvSpPr>
          <p:cNvPr id="21510" name="Text Box 8"/>
          <p:cNvSpPr txBox="1">
            <a:spLocks noChangeArrowheads="1"/>
          </p:cNvSpPr>
          <p:nvPr/>
        </p:nvSpPr>
        <p:spPr bwMode="auto">
          <a:xfrm>
            <a:off x="2439988" y="4279900"/>
            <a:ext cx="1219200" cy="366713"/>
          </a:xfrm>
          <a:prstGeom prst="rect">
            <a:avLst/>
          </a:prstGeom>
          <a:noFill/>
          <a:ln w="9525">
            <a:noFill/>
            <a:miter lim="800000"/>
            <a:headEnd/>
            <a:tailEnd/>
          </a:ln>
        </p:spPr>
        <p:txBody>
          <a:bodyPr>
            <a:spAutoFit/>
          </a:bodyPr>
          <a:lstStyle/>
          <a:p>
            <a:pPr eaLnBrk="0" hangingPunct="0">
              <a:spcBef>
                <a:spcPct val="50000"/>
              </a:spcBef>
            </a:pPr>
            <a:r>
              <a:rPr lang="en-GB"/>
              <a:t>3 m/s</a:t>
            </a:r>
            <a:endParaRPr lang="en-US" baseline="30000"/>
          </a:p>
        </p:txBody>
      </p:sp>
      <p:sp>
        <p:nvSpPr>
          <p:cNvPr id="21511" name="Text Box 9"/>
          <p:cNvSpPr txBox="1">
            <a:spLocks noChangeArrowheads="1"/>
          </p:cNvSpPr>
          <p:nvPr/>
        </p:nvSpPr>
        <p:spPr bwMode="auto">
          <a:xfrm>
            <a:off x="2730500" y="5759450"/>
            <a:ext cx="1204913" cy="366713"/>
          </a:xfrm>
          <a:prstGeom prst="rect">
            <a:avLst/>
          </a:prstGeom>
          <a:noFill/>
          <a:ln w="9525">
            <a:noFill/>
            <a:miter lim="800000"/>
            <a:headEnd/>
            <a:tailEnd/>
          </a:ln>
        </p:spPr>
        <p:txBody>
          <a:bodyPr>
            <a:spAutoFit/>
          </a:bodyPr>
          <a:lstStyle/>
          <a:p>
            <a:pPr eaLnBrk="0" hangingPunct="0">
              <a:spcBef>
                <a:spcPct val="50000"/>
              </a:spcBef>
            </a:pPr>
            <a:r>
              <a:rPr lang="en-GB"/>
              <a:t>-6 m/s</a:t>
            </a:r>
            <a:endParaRPr lang="en-US" baseline="30000"/>
          </a:p>
        </p:txBody>
      </p:sp>
      <p:sp>
        <p:nvSpPr>
          <p:cNvPr id="21512" name="Line 10"/>
          <p:cNvSpPr>
            <a:spLocks noChangeShapeType="1"/>
          </p:cNvSpPr>
          <p:nvPr/>
        </p:nvSpPr>
        <p:spPr bwMode="auto">
          <a:xfrm flipH="1">
            <a:off x="1619250" y="5589588"/>
            <a:ext cx="1944688" cy="0"/>
          </a:xfrm>
          <a:prstGeom prst="line">
            <a:avLst/>
          </a:prstGeom>
          <a:noFill/>
          <a:ln w="9525">
            <a:solidFill>
              <a:schemeClr val="tx1"/>
            </a:solidFill>
            <a:round/>
            <a:headEnd/>
            <a:tailEnd type="triangle" w="med" len="med"/>
          </a:ln>
        </p:spPr>
        <p:txBody>
          <a:bodyPr/>
          <a:lstStyle/>
          <a:p>
            <a:endParaRPr lang="en-US"/>
          </a:p>
        </p:txBody>
      </p:sp>
      <p:pic>
        <p:nvPicPr>
          <p:cNvPr id="21513" name="Picture 11" descr="49017"/>
          <p:cNvPicPr>
            <a:picLocks noChangeAspect="1" noChangeArrowheads="1"/>
          </p:cNvPicPr>
          <p:nvPr/>
        </p:nvPicPr>
        <p:blipFill>
          <a:blip r:embed="rId2" cstate="print"/>
          <a:srcRect/>
          <a:stretch>
            <a:fillRect/>
          </a:stretch>
        </p:blipFill>
        <p:spPr bwMode="auto">
          <a:xfrm>
            <a:off x="3995738" y="4332288"/>
            <a:ext cx="2525712" cy="2525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endParaRPr lang="en-US" smtClean="0"/>
          </a:p>
        </p:txBody>
      </p:sp>
      <p:pic>
        <p:nvPicPr>
          <p:cNvPr id="22531" name="Content Placeholder 3" descr="Impulse example.jpg"/>
          <p:cNvPicPr>
            <a:picLocks noGrp="1" noChangeAspect="1"/>
          </p:cNvPicPr>
          <p:nvPr>
            <p:ph idx="1"/>
          </p:nvPr>
        </p:nvPicPr>
        <p:blipFill>
          <a:blip r:embed="rId2" cstate="print"/>
          <a:srcRect/>
          <a:stretch>
            <a:fillRect/>
          </a:stretch>
        </p:blipFill>
        <p:spPr>
          <a:xfrm>
            <a:off x="1258888" y="117475"/>
            <a:ext cx="6626225" cy="6624638"/>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endParaRPr lang="en-US" smtClean="0"/>
          </a:p>
        </p:txBody>
      </p:sp>
      <p:pic>
        <p:nvPicPr>
          <p:cNvPr id="23555" name="Content Placeholder 3" descr="impulse.jpg"/>
          <p:cNvPicPr>
            <a:picLocks noGrp="1" noChangeAspect="1"/>
          </p:cNvPicPr>
          <p:nvPr>
            <p:ph idx="1"/>
          </p:nvPr>
        </p:nvPicPr>
        <p:blipFill>
          <a:blip r:embed="rId2" cstate="print"/>
          <a:srcRect/>
          <a:stretch>
            <a:fillRect/>
          </a:stretch>
        </p:blipFill>
        <p:spPr>
          <a:xfrm>
            <a:off x="1403350" y="261938"/>
            <a:ext cx="6337300" cy="6335712"/>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714375" y="301625"/>
            <a:ext cx="8143875" cy="1143000"/>
          </a:xfrm>
        </p:spPr>
        <p:txBody>
          <a:bodyPr/>
          <a:lstStyle/>
          <a:p>
            <a:r>
              <a:rPr lang="pl-PL" sz="3200" smtClean="0"/>
              <a:t>Area under a force-time graph = impulse</a:t>
            </a:r>
            <a:endParaRPr lang="en-GB" sz="3200" smtClean="0"/>
          </a:p>
        </p:txBody>
      </p:sp>
      <p:sp>
        <p:nvSpPr>
          <p:cNvPr id="24579" name="Content Placeholder 2"/>
          <p:cNvSpPr>
            <a:spLocks noGrp="1"/>
          </p:cNvSpPr>
          <p:nvPr>
            <p:ph idx="1"/>
          </p:nvPr>
        </p:nvSpPr>
        <p:spPr/>
        <p:txBody>
          <a:bodyPr/>
          <a:lstStyle/>
          <a:p>
            <a:pPr>
              <a:buFont typeface="Wingdings" pitchFamily="2" charset="2"/>
              <a:buNone/>
            </a:pPr>
            <a:r>
              <a:rPr lang="pl-PL" dirty="0" smtClean="0"/>
              <a:t>Area = </a:t>
            </a:r>
            <a:r>
              <a:rPr lang="pl-PL" dirty="0" smtClean="0"/>
              <a:t>impulse</a:t>
            </a:r>
            <a:r>
              <a:rPr lang="en-US" dirty="0" smtClean="0"/>
              <a:t> = average force x time</a:t>
            </a:r>
            <a:endParaRPr lang="en-GB" dirty="0" smtClean="0"/>
          </a:p>
        </p:txBody>
      </p:sp>
      <p:pic>
        <p:nvPicPr>
          <p:cNvPr id="24580" name="Picture 6" descr="http://titans.s716.ips.k12.in.us/~blachlym/pol/ch-07/2/graph-1.gif"/>
          <p:cNvPicPr>
            <a:picLocks noChangeAspect="1" noChangeArrowheads="1"/>
          </p:cNvPicPr>
          <p:nvPr/>
        </p:nvPicPr>
        <p:blipFill>
          <a:blip r:embed="rId2" cstate="print"/>
          <a:srcRect/>
          <a:stretch>
            <a:fillRect/>
          </a:stretch>
        </p:blipFill>
        <p:spPr bwMode="auto">
          <a:xfrm>
            <a:off x="642938" y="2714625"/>
            <a:ext cx="5848350" cy="3824288"/>
          </a:xfrm>
          <a:prstGeom prst="rect">
            <a:avLst/>
          </a:prstGeom>
          <a:noFill/>
          <a:ln w="9525">
            <a:noFill/>
            <a:miter lim="800000"/>
            <a:headEnd/>
            <a:tailEnd/>
          </a:ln>
        </p:spPr>
      </p:pic>
      <p:cxnSp>
        <p:nvCxnSpPr>
          <p:cNvPr id="24581" name="Straight Arrow Connector 7"/>
          <p:cNvCxnSpPr>
            <a:cxnSpLocks noChangeShapeType="1"/>
          </p:cNvCxnSpPr>
          <p:nvPr/>
        </p:nvCxnSpPr>
        <p:spPr bwMode="auto">
          <a:xfrm rot="5400000">
            <a:off x="1321594" y="3679032"/>
            <a:ext cx="2714625" cy="71437"/>
          </a:xfrm>
          <a:prstGeom prst="straightConnector1">
            <a:avLst/>
          </a:prstGeom>
          <a:noFill/>
          <a:ln w="38100" algn="ctr">
            <a:solidFill>
              <a:srgbClr val="FF0000"/>
            </a:solidFill>
            <a:round/>
            <a:headEnd/>
            <a:tailEnd type="arrow" w="med" len="med"/>
          </a:ln>
        </p:spPr>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683568" y="692696"/>
            <a:ext cx="7772400" cy="1470025"/>
          </a:xfrm>
        </p:spPr>
        <p:txBody>
          <a:bodyPr/>
          <a:lstStyle/>
          <a:p>
            <a:pPr eaLnBrk="1" hangingPunct="1"/>
            <a:r>
              <a:rPr lang="en-GB" dirty="0" smtClean="0"/>
              <a:t>Now let’s try some fun questions!</a:t>
            </a:r>
            <a:endParaRPr lang="en-US" dirty="0" smtClean="0"/>
          </a:p>
        </p:txBody>
      </p:sp>
      <p:sp>
        <p:nvSpPr>
          <p:cNvPr id="25603" name="Rectangle 3"/>
          <p:cNvSpPr>
            <a:spLocks noGrp="1" noChangeArrowheads="1"/>
          </p:cNvSpPr>
          <p:nvPr>
            <p:ph type="subTitle" idx="1"/>
          </p:nvPr>
        </p:nvSpPr>
        <p:spPr/>
        <p:txBody>
          <a:bodyPr/>
          <a:lstStyle/>
          <a:p>
            <a:pPr eaLnBrk="1" hangingPunct="1"/>
            <a:endParaRPr lang="en-GB" smtClean="0"/>
          </a:p>
        </p:txBody>
      </p:sp>
      <p:pic>
        <p:nvPicPr>
          <p:cNvPr id="25604" name="Picture 4" descr="bored"/>
          <p:cNvPicPr>
            <a:picLocks noChangeAspect="1" noChangeArrowheads="1"/>
          </p:cNvPicPr>
          <p:nvPr/>
        </p:nvPicPr>
        <p:blipFill>
          <a:blip r:embed="rId2" cstate="print"/>
          <a:srcRect/>
          <a:stretch>
            <a:fillRect/>
          </a:stretch>
        </p:blipFill>
        <p:spPr bwMode="auto">
          <a:xfrm>
            <a:off x="539552" y="3356992"/>
            <a:ext cx="4686300" cy="3124200"/>
          </a:xfrm>
          <a:prstGeom prst="rect">
            <a:avLst/>
          </a:prstGeom>
          <a:noFill/>
          <a:ln w="9525">
            <a:noFill/>
            <a:miter lim="800000"/>
            <a:headEnd/>
            <a:tailEnd/>
          </a:ln>
        </p:spPr>
      </p:pic>
      <p:sp>
        <p:nvSpPr>
          <p:cNvPr id="25605" name="AutoShape 6"/>
          <p:cNvSpPr>
            <a:spLocks noChangeArrowheads="1"/>
          </p:cNvSpPr>
          <p:nvPr/>
        </p:nvSpPr>
        <p:spPr bwMode="auto">
          <a:xfrm>
            <a:off x="5004048" y="2348880"/>
            <a:ext cx="3673475" cy="1296144"/>
          </a:xfrm>
          <a:prstGeom prst="wedgeRoundRectCallout">
            <a:avLst>
              <a:gd name="adj1" fmla="val -105819"/>
              <a:gd name="adj2" fmla="val 212525"/>
              <a:gd name="adj3" fmla="val 16667"/>
            </a:avLst>
          </a:prstGeom>
          <a:solidFill>
            <a:srgbClr val="FFFF00"/>
          </a:solidFill>
          <a:ln w="9525">
            <a:solidFill>
              <a:schemeClr val="tx1"/>
            </a:solidFill>
            <a:miter lim="800000"/>
            <a:headEnd/>
            <a:tailEnd/>
          </a:ln>
        </p:spPr>
        <p:txBody>
          <a:bodyPr/>
          <a:lstStyle/>
          <a:p>
            <a:pPr algn="ctr"/>
            <a:r>
              <a:rPr lang="en-US" sz="2400" dirty="0" smtClean="0">
                <a:latin typeface="Arial" charset="0"/>
              </a:rPr>
              <a:t>2.4 Impulse questions</a:t>
            </a:r>
          </a:p>
          <a:p>
            <a:pPr algn="ctr"/>
            <a:r>
              <a:rPr lang="pl-PL" sz="2400" dirty="0" smtClean="0">
                <a:latin typeface="Arial" charset="0"/>
              </a:rPr>
              <a:t>But </a:t>
            </a:r>
            <a:r>
              <a:rPr lang="pl-PL" sz="2400" dirty="0">
                <a:latin typeface="Arial" charset="0"/>
              </a:rPr>
              <a:t>first let’s watch this!</a:t>
            </a:r>
          </a:p>
          <a:p>
            <a:pPr algn="ctr"/>
            <a:r>
              <a:rPr lang="en-GB" sz="1000" dirty="0"/>
              <a:t>http://www.youtube.com/watch?v=bKLrj3UFqQI</a:t>
            </a:r>
          </a:p>
        </p:txBody>
      </p:sp>
      <p:pic>
        <p:nvPicPr>
          <p:cNvPr id="25606" name="Picture 7"/>
          <p:cNvPicPr>
            <a:picLocks noChangeAspect="1" noChangeArrowheads="1"/>
          </p:cNvPicPr>
          <p:nvPr/>
        </p:nvPicPr>
        <p:blipFill>
          <a:blip r:embed="rId3" cstate="print"/>
          <a:srcRect/>
          <a:stretch>
            <a:fillRect/>
          </a:stretch>
        </p:blipFill>
        <p:spPr bwMode="auto">
          <a:xfrm>
            <a:off x="4495800" y="3352800"/>
            <a:ext cx="152400" cy="15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endParaRPr lang="en-US" smtClean="0"/>
          </a:p>
        </p:txBody>
      </p:sp>
      <p:pic>
        <p:nvPicPr>
          <p:cNvPr id="26627" name="Content Placeholder 3" descr="physics cat 13.jpg"/>
          <p:cNvPicPr>
            <a:picLocks noGrp="1" noChangeAspect="1"/>
          </p:cNvPicPr>
          <p:nvPr>
            <p:ph idx="1"/>
          </p:nvPr>
        </p:nvPicPr>
        <p:blipFill>
          <a:blip r:embed="rId2" cstate="print"/>
          <a:srcRect/>
          <a:stretch>
            <a:fillRect/>
          </a:stretch>
        </p:blipFill>
        <p:spPr>
          <a:xfrm>
            <a:off x="0" y="474663"/>
            <a:ext cx="9144000" cy="5951537"/>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lesson</a:t>
            </a:r>
            <a:endParaRPr lang="en-US" dirty="0"/>
          </a:p>
        </p:txBody>
      </p:sp>
      <p:sp>
        <p:nvSpPr>
          <p:cNvPr id="3" name="Content Placeholder 2"/>
          <p:cNvSpPr>
            <a:spLocks noGrp="1"/>
          </p:cNvSpPr>
          <p:nvPr>
            <p:ph idx="1"/>
          </p:nvPr>
        </p:nvSpPr>
        <p:spPr/>
        <p:txBody>
          <a:bodyPr/>
          <a:lstStyle/>
          <a:p>
            <a:r>
              <a:rPr lang="en-US" dirty="0" smtClean="0"/>
              <a:t>Elastic and inelastic collisions</a:t>
            </a:r>
          </a:p>
          <a:p>
            <a:r>
              <a:rPr lang="en-US" dirty="0" smtClean="0"/>
              <a:t>Lots of practice mechanics questions from real IB papers!</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GB" smtClean="0"/>
              <a:t>Momentum</a:t>
            </a:r>
            <a:endParaRPr lang="en-US" smtClean="0"/>
          </a:p>
        </p:txBody>
      </p:sp>
      <p:sp>
        <p:nvSpPr>
          <p:cNvPr id="8195" name="Rectangle 3"/>
          <p:cNvSpPr>
            <a:spLocks noGrp="1" noChangeArrowheads="1"/>
          </p:cNvSpPr>
          <p:nvPr>
            <p:ph idx="1"/>
          </p:nvPr>
        </p:nvSpPr>
        <p:spPr/>
        <p:txBody>
          <a:bodyPr/>
          <a:lstStyle/>
          <a:p>
            <a:pPr eaLnBrk="1" hangingPunct="1">
              <a:lnSpc>
                <a:spcPct val="90000"/>
              </a:lnSpc>
            </a:pPr>
            <a:r>
              <a:rPr lang="en-AU" b="1" dirty="0" smtClean="0"/>
              <a:t>Momentum</a:t>
            </a:r>
            <a:r>
              <a:rPr lang="en-AU" dirty="0" smtClean="0"/>
              <a:t> is a useful quantity to consider when thinking about "</a:t>
            </a:r>
            <a:r>
              <a:rPr lang="en-AU" b="1" dirty="0" err="1" smtClean="0"/>
              <a:t>unstoppability</a:t>
            </a:r>
            <a:r>
              <a:rPr lang="en-AU" dirty="0" smtClean="0"/>
              <a:t>". It is also useful when considering collisions and explosions. It is defined as</a:t>
            </a:r>
            <a:endParaRPr lang="en-AU" b="1" dirty="0" smtClean="0"/>
          </a:p>
          <a:p>
            <a:pPr eaLnBrk="1" hangingPunct="1">
              <a:lnSpc>
                <a:spcPct val="90000"/>
              </a:lnSpc>
              <a:buFont typeface="Wingdings" pitchFamily="2" charset="2"/>
              <a:buNone/>
            </a:pPr>
            <a:endParaRPr lang="en-AU" b="1" dirty="0" smtClean="0"/>
          </a:p>
          <a:p>
            <a:pPr eaLnBrk="1" hangingPunct="1">
              <a:lnSpc>
                <a:spcPct val="90000"/>
              </a:lnSpc>
              <a:buFont typeface="Wingdings" pitchFamily="2" charset="2"/>
              <a:buNone/>
            </a:pPr>
            <a:r>
              <a:rPr lang="en-AU" sz="2800" b="1" dirty="0" smtClean="0"/>
              <a:t>Momentum (kg.m.s</a:t>
            </a:r>
            <a:r>
              <a:rPr lang="en-AU" sz="2800" b="1" baseline="30000" dirty="0" smtClean="0"/>
              <a:t>-1</a:t>
            </a:r>
            <a:r>
              <a:rPr lang="en-AU" sz="2800" b="1" dirty="0" smtClean="0"/>
              <a:t>) = Mass (kg) x Velocity (m.s</a:t>
            </a:r>
            <a:r>
              <a:rPr lang="en-AU" sz="2800" b="1" baseline="30000" dirty="0" smtClean="0"/>
              <a:t>-1</a:t>
            </a:r>
            <a:r>
              <a:rPr lang="en-AU" sz="2800" b="1" dirty="0" smtClean="0"/>
              <a:t>)</a:t>
            </a:r>
            <a:r>
              <a:rPr lang="en-AU" sz="2800" dirty="0" smtClean="0"/>
              <a:t> </a:t>
            </a:r>
          </a:p>
          <a:p>
            <a:pPr eaLnBrk="1" hangingPunct="1">
              <a:lnSpc>
                <a:spcPct val="90000"/>
              </a:lnSpc>
              <a:buFont typeface="Wingdings" pitchFamily="2" charset="2"/>
              <a:buNone/>
            </a:pPr>
            <a:endParaRPr lang="en-AU" sz="1600" dirty="0" smtClean="0"/>
          </a:p>
          <a:p>
            <a:pPr algn="ctr" eaLnBrk="1" hangingPunct="1">
              <a:lnSpc>
                <a:spcPct val="90000"/>
              </a:lnSpc>
              <a:buFont typeface="Wingdings" pitchFamily="2" charset="2"/>
              <a:buNone/>
            </a:pPr>
            <a:r>
              <a:rPr lang="en-AU" sz="6000" b="1" dirty="0" smtClean="0">
                <a:solidFill>
                  <a:srgbClr val="0000FF"/>
                </a:solidFill>
              </a:rPr>
              <a:t>p = </a:t>
            </a:r>
            <a:r>
              <a:rPr lang="en-AU" sz="6000" b="1" dirty="0" err="1" smtClean="0">
                <a:solidFill>
                  <a:srgbClr val="0000FF"/>
                </a:solidFill>
              </a:rPr>
              <a:t>mv</a:t>
            </a:r>
            <a:endParaRPr lang="en-US" sz="6000" b="1" dirty="0" smtClean="0">
              <a:solidFill>
                <a:srgbClr val="0000FF"/>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smtClean="0"/>
              <a:t>Elastic collisions</a:t>
            </a:r>
          </a:p>
        </p:txBody>
      </p:sp>
      <p:sp>
        <p:nvSpPr>
          <p:cNvPr id="17411" name="Rectangle 3"/>
          <p:cNvSpPr>
            <a:spLocks noGrp="1" noChangeArrowheads="1"/>
          </p:cNvSpPr>
          <p:nvPr>
            <p:ph type="body" idx="1"/>
          </p:nvPr>
        </p:nvSpPr>
        <p:spPr/>
        <p:txBody>
          <a:bodyPr/>
          <a:lstStyle/>
          <a:p>
            <a:r>
              <a:rPr lang="en-US" smtClean="0"/>
              <a:t>No loss of kinetic energy (only collisions between subatomic particles)</a:t>
            </a:r>
            <a:r>
              <a:rPr lang="pl-PL" smtClean="0"/>
              <a:t> After an elastic collison the bodies continue to move separately.</a:t>
            </a:r>
            <a:endParaRPr lang="en-US" smtClean="0"/>
          </a:p>
        </p:txBody>
      </p:sp>
      <p:pic>
        <p:nvPicPr>
          <p:cNvPr id="17412" name="Picture 5" descr="alpha-force"/>
          <p:cNvPicPr>
            <a:picLocks noChangeAspect="1" noChangeArrowheads="1"/>
          </p:cNvPicPr>
          <p:nvPr/>
        </p:nvPicPr>
        <p:blipFill>
          <a:blip r:embed="rId2" cstate="print"/>
          <a:srcRect/>
          <a:stretch>
            <a:fillRect/>
          </a:stretch>
        </p:blipFill>
        <p:spPr bwMode="auto">
          <a:xfrm>
            <a:off x="2714625" y="4286250"/>
            <a:ext cx="6192838" cy="2401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smtClean="0"/>
              <a:t>Inelastic collisions</a:t>
            </a:r>
          </a:p>
        </p:txBody>
      </p:sp>
      <p:sp>
        <p:nvSpPr>
          <p:cNvPr id="18435" name="Rectangle 3"/>
          <p:cNvSpPr>
            <a:spLocks noGrp="1" noChangeArrowheads="1"/>
          </p:cNvSpPr>
          <p:nvPr>
            <p:ph type="body" idx="1"/>
          </p:nvPr>
        </p:nvSpPr>
        <p:spPr/>
        <p:txBody>
          <a:bodyPr/>
          <a:lstStyle/>
          <a:p>
            <a:r>
              <a:rPr lang="pl-PL" smtClean="0"/>
              <a:t>Some k</a:t>
            </a:r>
            <a:r>
              <a:rPr lang="en-US" smtClean="0"/>
              <a:t>inetic energy lost (but momentum stays the same!)</a:t>
            </a:r>
            <a:r>
              <a:rPr lang="pl-PL" smtClean="0"/>
              <a:t> The bodies may stick together.</a:t>
            </a:r>
            <a:endParaRPr lang="en-US" smtClean="0"/>
          </a:p>
        </p:txBody>
      </p:sp>
      <p:pic>
        <p:nvPicPr>
          <p:cNvPr id="18436" name="Picture 5" descr="crash"/>
          <p:cNvPicPr>
            <a:picLocks noChangeAspect="1" noChangeArrowheads="1"/>
          </p:cNvPicPr>
          <p:nvPr/>
        </p:nvPicPr>
        <p:blipFill>
          <a:blip r:embed="rId2" cstate="print"/>
          <a:srcRect/>
          <a:stretch>
            <a:fillRect/>
          </a:stretch>
        </p:blipFill>
        <p:spPr bwMode="auto">
          <a:xfrm>
            <a:off x="1928813" y="3500438"/>
            <a:ext cx="5124450" cy="3257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Momentum</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The kinetic energy may change, but the total momentum of the system (if no external forces act) stays the same.</a:t>
            </a:r>
            <a:endParaRPr lang="en-US" dirty="0">
              <a:solidFill>
                <a:schemeClr val="bg1"/>
              </a:solidFill>
            </a:endParaRPr>
          </a:p>
        </p:txBody>
      </p:sp>
      <p:pic>
        <p:nvPicPr>
          <p:cNvPr id="58370" name="Picture 2" descr="http://blog.photobucket.com/wp-content/uploads/2014/06/tumblr_mo2s897EKg1r5o411o1_500.gif"/>
          <p:cNvPicPr>
            <a:picLocks noChangeAspect="1" noChangeArrowheads="1" noCrop="1"/>
          </p:cNvPicPr>
          <p:nvPr/>
        </p:nvPicPr>
        <p:blipFill>
          <a:blip r:embed="rId3" cstate="print"/>
          <a:srcRect/>
          <a:stretch>
            <a:fillRect/>
          </a:stretch>
        </p:blipFill>
        <p:spPr bwMode="auto">
          <a:xfrm>
            <a:off x="2771800" y="3356992"/>
            <a:ext cx="3466356" cy="3286106"/>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MIT video!</a:t>
            </a:r>
            <a:endParaRPr lang="en-US" dirty="0"/>
          </a:p>
        </p:txBody>
      </p:sp>
      <p:sp>
        <p:nvSpPr>
          <p:cNvPr id="3" name="Content Placeholder 2"/>
          <p:cNvSpPr>
            <a:spLocks noGrp="1"/>
          </p:cNvSpPr>
          <p:nvPr>
            <p:ph idx="1"/>
          </p:nvPr>
        </p:nvSpPr>
        <p:spPr/>
        <p:txBody>
          <a:bodyPr/>
          <a:lstStyle/>
          <a:p>
            <a:r>
              <a:rPr lang="en-US" dirty="0" smtClean="0"/>
              <a:t>https://www.youtube.com/watch?v=3fi7KmVyAW8</a:t>
            </a:r>
            <a:endParaRPr lang="en-US" dirty="0"/>
          </a:p>
        </p:txBody>
      </p:sp>
      <p:pic>
        <p:nvPicPr>
          <p:cNvPr id="4" name="Picture 3" descr="High speed golf ball impact.gif"/>
          <p:cNvPicPr>
            <a:picLocks noChangeAspect="1"/>
          </p:cNvPicPr>
          <p:nvPr/>
        </p:nvPicPr>
        <p:blipFill>
          <a:blip r:embed="rId2" cstate="print"/>
          <a:stretch>
            <a:fillRect/>
          </a:stretch>
        </p:blipFill>
        <p:spPr>
          <a:xfrm>
            <a:off x="2699792" y="2338826"/>
            <a:ext cx="3744416" cy="4127508"/>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642938" y="0"/>
            <a:ext cx="8250237" cy="1570038"/>
          </a:xfrm>
          <a:prstGeom prst="rect">
            <a:avLst/>
          </a:prstGeom>
          <a:noFill/>
          <a:ln w="9525">
            <a:noFill/>
            <a:miter lim="800000"/>
            <a:headEnd/>
            <a:tailEnd/>
          </a:ln>
        </p:spPr>
        <p:txBody>
          <a:bodyPr>
            <a:spAutoFit/>
          </a:bodyPr>
          <a:lstStyle/>
          <a:p>
            <a:endParaRPr lang="en-GB" sz="1600">
              <a:latin typeface="Arial" charset="0"/>
              <a:cs typeface="Arial" charset="0"/>
            </a:endParaRPr>
          </a:p>
          <a:p>
            <a:r>
              <a:rPr lang="en-GB" sz="1600">
                <a:latin typeface="Arial" charset="0"/>
                <a:cs typeface="Arial" charset="0"/>
              </a:rPr>
              <a:t>Buzz Lightyear has a mass of 160kg in his space suit.  He flies straight at Zurg at 40m</a:t>
            </a:r>
            <a:r>
              <a:rPr lang="pl-PL" sz="1600">
                <a:latin typeface="Arial" charset="0"/>
                <a:cs typeface="Arial" charset="0"/>
              </a:rPr>
              <a:t>.</a:t>
            </a:r>
            <a:r>
              <a:rPr lang="en-GB" sz="1600">
                <a:latin typeface="Arial" charset="0"/>
                <a:cs typeface="Arial" charset="0"/>
              </a:rPr>
              <a:t>s</a:t>
            </a:r>
            <a:r>
              <a:rPr lang="en-GB" sz="1600" baseline="30000">
                <a:latin typeface="Arial" charset="0"/>
                <a:cs typeface="Arial" charset="0"/>
              </a:rPr>
              <a:t>-1</a:t>
            </a:r>
            <a:r>
              <a:rPr lang="en-GB" sz="1600">
                <a:latin typeface="Arial" charset="0"/>
                <a:cs typeface="Arial" charset="0"/>
              </a:rPr>
              <a:t>.  Zurg has 20kg more mass that Buzz</a:t>
            </a:r>
            <a:r>
              <a:rPr lang="pl-PL" sz="1600">
                <a:latin typeface="Arial" charset="0"/>
                <a:cs typeface="Arial" charset="0"/>
              </a:rPr>
              <a:t> and</a:t>
            </a:r>
            <a:r>
              <a:rPr lang="en-GB" sz="1600">
                <a:latin typeface="Arial" charset="0"/>
                <a:cs typeface="Arial" charset="0"/>
              </a:rPr>
              <a:t> can only fly at 30m</a:t>
            </a:r>
            <a:r>
              <a:rPr lang="pl-PL" sz="1600">
                <a:latin typeface="Arial" charset="0"/>
                <a:cs typeface="Arial" charset="0"/>
              </a:rPr>
              <a:t>.</a:t>
            </a:r>
            <a:r>
              <a:rPr lang="en-GB" sz="1600">
                <a:latin typeface="Arial" charset="0"/>
                <a:cs typeface="Arial" charset="0"/>
              </a:rPr>
              <a:t>s</a:t>
            </a:r>
            <a:r>
              <a:rPr lang="en-GB" sz="1600" baseline="30000">
                <a:latin typeface="Arial" charset="0"/>
                <a:cs typeface="Arial" charset="0"/>
              </a:rPr>
              <a:t>-1</a:t>
            </a:r>
            <a:r>
              <a:rPr lang="en-GB" sz="1600">
                <a:latin typeface="Arial" charset="0"/>
                <a:cs typeface="Arial" charset="0"/>
              </a:rPr>
              <a:t>, and he is doing this – straight towards Buzz!  Assuming they stick together in one lump, calculate:</a:t>
            </a:r>
          </a:p>
          <a:p>
            <a:r>
              <a:rPr lang="en-GB" sz="1600">
                <a:latin typeface="Arial" charset="0"/>
                <a:cs typeface="Arial" charset="0"/>
              </a:rPr>
              <a:t>a	the speed and direction of Buzz and Zurg immediately after impact;</a:t>
            </a:r>
          </a:p>
          <a:p>
            <a:r>
              <a:rPr lang="en-GB" sz="1600">
                <a:latin typeface="Arial" charset="0"/>
                <a:cs typeface="Arial" charset="0"/>
              </a:rPr>
              <a:t>b	the loss of kinetic energy due to the impact.</a:t>
            </a:r>
          </a:p>
        </p:txBody>
      </p:sp>
      <p:sp>
        <p:nvSpPr>
          <p:cNvPr id="4" name="TextBox 3"/>
          <p:cNvSpPr txBox="1">
            <a:spLocks noChangeArrowheads="1"/>
          </p:cNvSpPr>
          <p:nvPr/>
        </p:nvSpPr>
        <p:spPr bwMode="auto">
          <a:xfrm>
            <a:off x="323850" y="2333625"/>
            <a:ext cx="8496300" cy="4308475"/>
          </a:xfrm>
          <a:prstGeom prst="rect">
            <a:avLst/>
          </a:prstGeom>
          <a:noFill/>
          <a:ln w="9525">
            <a:noFill/>
            <a:miter lim="800000"/>
            <a:headEnd/>
            <a:tailEnd/>
          </a:ln>
        </p:spPr>
        <p:txBody>
          <a:bodyPr>
            <a:spAutoFit/>
          </a:bodyPr>
          <a:lstStyle/>
          <a:p>
            <a:r>
              <a:rPr lang="en-GB" sz="1600"/>
              <a:t>Using standard notation:</a:t>
            </a:r>
          </a:p>
          <a:p>
            <a:r>
              <a:rPr lang="en-GB" sz="1600"/>
              <a:t>m</a:t>
            </a:r>
            <a:r>
              <a:rPr lang="en-GB" sz="1600" baseline="-25000"/>
              <a:t>B</a:t>
            </a:r>
            <a:r>
              <a:rPr lang="en-GB" sz="1600"/>
              <a:t> = 160kg	u</a:t>
            </a:r>
            <a:r>
              <a:rPr lang="en-GB" sz="1600" baseline="-25000"/>
              <a:t>B</a:t>
            </a:r>
            <a:r>
              <a:rPr lang="en-GB" sz="1600"/>
              <a:t> = 40m</a:t>
            </a:r>
            <a:r>
              <a:rPr lang="pl-PL" sz="1600"/>
              <a:t>.</a:t>
            </a:r>
            <a:r>
              <a:rPr lang="en-GB" sz="1600"/>
              <a:t>s</a:t>
            </a:r>
            <a:r>
              <a:rPr lang="en-GB" sz="1600" baseline="30000"/>
              <a:t>-1</a:t>
            </a:r>
            <a:r>
              <a:rPr lang="en-GB" sz="1600"/>
              <a:t> </a:t>
            </a:r>
          </a:p>
          <a:p>
            <a:r>
              <a:rPr lang="en-GB" sz="1600"/>
              <a:t>m</a:t>
            </a:r>
            <a:r>
              <a:rPr lang="en-GB" sz="1600" baseline="-25000"/>
              <a:t>Z</a:t>
            </a:r>
            <a:r>
              <a:rPr lang="en-GB" sz="1600"/>
              <a:t> = 180kg	u</a:t>
            </a:r>
            <a:r>
              <a:rPr lang="en-GB" sz="1600" baseline="-25000"/>
              <a:t>Z</a:t>
            </a:r>
            <a:r>
              <a:rPr lang="en-GB" sz="1600"/>
              <a:t> = - 30m</a:t>
            </a:r>
            <a:r>
              <a:rPr lang="pl-PL" sz="1600"/>
              <a:t>.</a:t>
            </a:r>
            <a:r>
              <a:rPr lang="en-GB" sz="1600"/>
              <a:t>s</a:t>
            </a:r>
            <a:r>
              <a:rPr lang="en-GB" sz="1600" baseline="30000"/>
              <a:t>-1</a:t>
            </a:r>
            <a:endParaRPr lang="en-GB" sz="1600"/>
          </a:p>
          <a:p>
            <a:endParaRPr lang="en-GB" sz="1600"/>
          </a:p>
          <a:p>
            <a:r>
              <a:rPr lang="en-GB" sz="1600"/>
              <a:t>a	Initial momentum = (160 x 40) - (180 x 30)</a:t>
            </a:r>
          </a:p>
          <a:p>
            <a:r>
              <a:rPr lang="en-GB" sz="1600"/>
              <a:t>		    = 1000kg</a:t>
            </a:r>
            <a:r>
              <a:rPr lang="pl-PL" sz="1600"/>
              <a:t>.</a:t>
            </a:r>
            <a:r>
              <a:rPr lang="en-GB" sz="1600"/>
              <a:t>m</a:t>
            </a:r>
            <a:r>
              <a:rPr lang="pl-PL" sz="1600"/>
              <a:t>.</a:t>
            </a:r>
            <a:r>
              <a:rPr lang="en-GB" sz="1600"/>
              <a:t>s</a:t>
            </a:r>
            <a:r>
              <a:rPr lang="en-GB" sz="1600" baseline="30000"/>
              <a:t>-1</a:t>
            </a:r>
            <a:r>
              <a:rPr lang="en-GB" sz="1600"/>
              <a:t> </a:t>
            </a:r>
          </a:p>
          <a:p>
            <a:r>
              <a:rPr lang="en-GB" sz="1600"/>
              <a:t>Final momentum = (160 + 180) v</a:t>
            </a:r>
          </a:p>
          <a:p>
            <a:r>
              <a:rPr lang="en-GB" sz="1600"/>
              <a:t>Using principle of conservation of momentum:</a:t>
            </a:r>
          </a:p>
          <a:p>
            <a:r>
              <a:rPr lang="en-GB" sz="1600"/>
              <a:t>1000 = 340v</a:t>
            </a:r>
          </a:p>
          <a:p>
            <a:r>
              <a:rPr lang="en-GB" sz="1600"/>
              <a:t>v = 2.94m</a:t>
            </a:r>
            <a:r>
              <a:rPr lang="pl-PL" sz="1600"/>
              <a:t>.</a:t>
            </a:r>
            <a:r>
              <a:rPr lang="en-GB" sz="1600"/>
              <a:t>s</a:t>
            </a:r>
            <a:r>
              <a:rPr lang="en-GB" sz="1600" baseline="30000"/>
              <a:t>-1</a:t>
            </a:r>
            <a:r>
              <a:rPr lang="en-GB" sz="1600"/>
              <a:t> in the direction in which Buzz was initially travelling.</a:t>
            </a:r>
          </a:p>
          <a:p>
            <a:endParaRPr lang="en-GB" sz="1600"/>
          </a:p>
          <a:p>
            <a:r>
              <a:rPr lang="en-GB" sz="1600"/>
              <a:t>b	KE before impact = (0.5 x 160 x 40 x 40) + (0.5 x 180 x -30 x -30)</a:t>
            </a:r>
          </a:p>
          <a:p>
            <a:r>
              <a:rPr lang="en-GB" sz="1600"/>
              <a:t>			    = 209kJ</a:t>
            </a:r>
          </a:p>
          <a:p>
            <a:r>
              <a:rPr lang="en-GB" sz="1600"/>
              <a:t>	KE after impact = (0.5 x 340 x 2.94 x 2.94)</a:t>
            </a:r>
          </a:p>
          <a:p>
            <a:r>
              <a:rPr lang="en-GB" sz="1600"/>
              <a:t>			 = 1.5kJ</a:t>
            </a:r>
          </a:p>
          <a:p>
            <a:r>
              <a:rPr lang="en-GB" sz="1600"/>
              <a:t>	Loss of KE = 207.5kJ</a:t>
            </a:r>
          </a:p>
          <a:p>
            <a:endParaRPr lang="en-GB"/>
          </a:p>
        </p:txBody>
      </p:sp>
      <p:pic>
        <p:nvPicPr>
          <p:cNvPr id="19460" name="Picture 2" descr="http://d1jqu7g1y74ds1.cloudfront.net/wp-content/uploads/2008/05/buzz-lightyear.gif"/>
          <p:cNvPicPr>
            <a:picLocks noChangeAspect="1" noChangeArrowheads="1"/>
          </p:cNvPicPr>
          <p:nvPr/>
        </p:nvPicPr>
        <p:blipFill>
          <a:blip r:embed="rId2" cstate="print"/>
          <a:srcRect/>
          <a:stretch>
            <a:fillRect/>
          </a:stretch>
        </p:blipFill>
        <p:spPr bwMode="auto">
          <a:xfrm>
            <a:off x="6715125" y="1714500"/>
            <a:ext cx="2308225" cy="2486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20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2000"/>
                                        <p:tgtEl>
                                          <p:spTgt spid="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2000"/>
                                        <p:tgtEl>
                                          <p:spTgt spid="4">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20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20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2000"/>
                                        <p:tgtEl>
                                          <p:spTgt spid="4">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fade">
                                      <p:cBhvr>
                                        <p:cTn id="31" dur="2000"/>
                                        <p:tgtEl>
                                          <p:spTgt spid="4">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
                                            <p:txEl>
                                              <p:pRg st="6" end="6"/>
                                            </p:txEl>
                                          </p:spTgt>
                                        </p:tgtEl>
                                        <p:attrNameLst>
                                          <p:attrName>style.visibility</p:attrName>
                                        </p:attrNameLst>
                                      </p:cBhvr>
                                      <p:to>
                                        <p:strVal val="visible"/>
                                      </p:to>
                                    </p:set>
                                    <p:animEffect transition="in" filter="fade">
                                      <p:cBhvr>
                                        <p:cTn id="34" dur="2000"/>
                                        <p:tgtEl>
                                          <p:spTgt spid="4">
                                            <p:txEl>
                                              <p:pRg st="6" end="6"/>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fade">
                                      <p:cBhvr>
                                        <p:cTn id="37" dur="2000"/>
                                        <p:tgtEl>
                                          <p:spTgt spid="4">
                                            <p:txEl>
                                              <p:pRg st="7" end="7"/>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4">
                                            <p:txEl>
                                              <p:pRg st="8" end="8"/>
                                            </p:txEl>
                                          </p:spTgt>
                                        </p:tgtEl>
                                        <p:attrNameLst>
                                          <p:attrName>style.visibility</p:attrName>
                                        </p:attrNameLst>
                                      </p:cBhvr>
                                      <p:to>
                                        <p:strVal val="visible"/>
                                      </p:to>
                                    </p:set>
                                    <p:animEffect transition="in" filter="fade">
                                      <p:cBhvr>
                                        <p:cTn id="40" dur="2000"/>
                                        <p:tgtEl>
                                          <p:spTgt spid="4">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
                                            <p:txEl>
                                              <p:pRg st="9" end="9"/>
                                            </p:txEl>
                                          </p:spTgt>
                                        </p:tgtEl>
                                        <p:attrNameLst>
                                          <p:attrName>style.visibility</p:attrName>
                                        </p:attrNameLst>
                                      </p:cBhvr>
                                      <p:to>
                                        <p:strVal val="visible"/>
                                      </p:to>
                                    </p:set>
                                    <p:animEffect transition="in" filter="fade">
                                      <p:cBhvr>
                                        <p:cTn id="45" dur="2000"/>
                                        <p:tgtEl>
                                          <p:spTgt spid="4">
                                            <p:txEl>
                                              <p:pRg st="9" end="9"/>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
                                            <p:txEl>
                                              <p:pRg st="11" end="11"/>
                                            </p:txEl>
                                          </p:spTgt>
                                        </p:tgtEl>
                                        <p:attrNameLst>
                                          <p:attrName>style.visibility</p:attrName>
                                        </p:attrNameLst>
                                      </p:cBhvr>
                                      <p:to>
                                        <p:strVal val="visible"/>
                                      </p:to>
                                    </p:set>
                                    <p:animEffect transition="in" filter="fade">
                                      <p:cBhvr>
                                        <p:cTn id="50" dur="2000"/>
                                        <p:tgtEl>
                                          <p:spTgt spid="4">
                                            <p:txEl>
                                              <p:pRg st="11" end="11"/>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4">
                                            <p:txEl>
                                              <p:pRg st="12" end="12"/>
                                            </p:txEl>
                                          </p:spTgt>
                                        </p:tgtEl>
                                        <p:attrNameLst>
                                          <p:attrName>style.visibility</p:attrName>
                                        </p:attrNameLst>
                                      </p:cBhvr>
                                      <p:to>
                                        <p:strVal val="visible"/>
                                      </p:to>
                                    </p:set>
                                    <p:animEffect transition="in" filter="fade">
                                      <p:cBhvr>
                                        <p:cTn id="53" dur="2000"/>
                                        <p:tgtEl>
                                          <p:spTgt spid="4">
                                            <p:txEl>
                                              <p:pRg st="12" end="1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4">
                                            <p:txEl>
                                              <p:pRg st="13" end="13"/>
                                            </p:txEl>
                                          </p:spTgt>
                                        </p:tgtEl>
                                        <p:attrNameLst>
                                          <p:attrName>style.visibility</p:attrName>
                                        </p:attrNameLst>
                                      </p:cBhvr>
                                      <p:to>
                                        <p:strVal val="visible"/>
                                      </p:to>
                                    </p:set>
                                    <p:animEffect transition="in" filter="fade">
                                      <p:cBhvr>
                                        <p:cTn id="58" dur="2000"/>
                                        <p:tgtEl>
                                          <p:spTgt spid="4">
                                            <p:txEl>
                                              <p:pRg st="13" end="13"/>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4">
                                            <p:txEl>
                                              <p:pRg st="14" end="14"/>
                                            </p:txEl>
                                          </p:spTgt>
                                        </p:tgtEl>
                                        <p:attrNameLst>
                                          <p:attrName>style.visibility</p:attrName>
                                        </p:attrNameLst>
                                      </p:cBhvr>
                                      <p:to>
                                        <p:strVal val="visible"/>
                                      </p:to>
                                    </p:set>
                                    <p:animEffect transition="in" filter="fade">
                                      <p:cBhvr>
                                        <p:cTn id="61" dur="2000"/>
                                        <p:tgtEl>
                                          <p:spTgt spid="4">
                                            <p:txEl>
                                              <p:pRg st="14" end="14"/>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4">
                                            <p:txEl>
                                              <p:pRg st="15" end="15"/>
                                            </p:txEl>
                                          </p:spTgt>
                                        </p:tgtEl>
                                        <p:attrNameLst>
                                          <p:attrName>style.visibility</p:attrName>
                                        </p:attrNameLst>
                                      </p:cBhvr>
                                      <p:to>
                                        <p:strVal val="visible"/>
                                      </p:to>
                                    </p:set>
                                    <p:animEffect transition="in" filter="fade">
                                      <p:cBhvr>
                                        <p:cTn id="64" dur="2000"/>
                                        <p:tgtEl>
                                          <p:spTgt spid="4">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descr="bullet-hits-steel-wall.gif"/>
          <p:cNvPicPr>
            <a:picLocks noChangeAspect="1"/>
          </p:cNvPicPr>
          <p:nvPr/>
        </p:nvPicPr>
        <p:blipFill>
          <a:blip r:embed="rId3" cstate="print"/>
          <a:srcRect/>
          <a:stretch>
            <a:fillRect/>
          </a:stretch>
        </p:blipFill>
        <p:spPr bwMode="auto">
          <a:xfrm>
            <a:off x="0" y="128588"/>
            <a:ext cx="9321800" cy="6729412"/>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endParaRPr lang="en-US" cap="none" smtClean="0"/>
          </a:p>
        </p:txBody>
      </p:sp>
      <p:sp>
        <p:nvSpPr>
          <p:cNvPr id="21507" name="Text Placeholder 2"/>
          <p:cNvSpPr>
            <a:spLocks noGrp="1"/>
          </p:cNvSpPr>
          <p:nvPr>
            <p:ph type="body" idx="1"/>
          </p:nvPr>
        </p:nvSpPr>
        <p:spPr/>
        <p:txBody>
          <a:bodyPr/>
          <a:lstStyle/>
          <a:p>
            <a:endParaRPr lang="en-US" smtClean="0"/>
          </a:p>
        </p:txBody>
      </p:sp>
      <p:pic>
        <p:nvPicPr>
          <p:cNvPr id="21508" name="Picture 3" descr="Bouncing.gif"/>
          <p:cNvPicPr>
            <a:picLocks noChangeAspect="1"/>
          </p:cNvPicPr>
          <p:nvPr/>
        </p:nvPicPr>
        <p:blipFill>
          <a:blip r:embed="rId3" cstate="print"/>
          <a:srcRect/>
          <a:stretch>
            <a:fillRect/>
          </a:stretch>
        </p:blipFill>
        <p:spPr bwMode="auto">
          <a:xfrm>
            <a:off x="1116013" y="1484313"/>
            <a:ext cx="7262812" cy="4176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IB Questions</a:t>
            </a:r>
            <a:endParaRPr lang="en-US" dirty="0"/>
          </a:p>
        </p:txBody>
      </p:sp>
      <p:sp>
        <p:nvSpPr>
          <p:cNvPr id="5" name="Content Placeholder 4"/>
          <p:cNvSpPr>
            <a:spLocks noGrp="1"/>
          </p:cNvSpPr>
          <p:nvPr>
            <p:ph idx="1"/>
          </p:nvPr>
        </p:nvSpPr>
        <p:spPr/>
        <p:txBody>
          <a:bodyPr/>
          <a:lstStyle/>
          <a:p>
            <a:r>
              <a:rPr lang="en-US" dirty="0" smtClean="0"/>
              <a:t>You have now finished Topic 2 Mechanics. Let’s try some “real” IB past papers questions on Mechanics.</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GB" smtClean="0"/>
              <a:t>An easy example</a:t>
            </a:r>
            <a:endParaRPr lang="en-US" smtClean="0"/>
          </a:p>
        </p:txBody>
      </p:sp>
      <p:sp>
        <p:nvSpPr>
          <p:cNvPr id="9219" name="Rectangle 3"/>
          <p:cNvSpPr>
            <a:spLocks noGrp="1" noChangeArrowheads="1"/>
          </p:cNvSpPr>
          <p:nvPr>
            <p:ph type="body" sz="half" idx="1"/>
          </p:nvPr>
        </p:nvSpPr>
        <p:spPr>
          <a:xfrm>
            <a:off x="1370013" y="1827213"/>
            <a:ext cx="6802437" cy="4114800"/>
          </a:xfrm>
        </p:spPr>
        <p:txBody>
          <a:bodyPr/>
          <a:lstStyle/>
          <a:p>
            <a:pPr eaLnBrk="1" hangingPunct="1"/>
            <a:r>
              <a:rPr lang="en-AU" sz="2500" dirty="0" smtClean="0"/>
              <a:t> A lorry/truck has a mass of 10 000 kg and a velocity of 3 m.s</a:t>
            </a:r>
            <a:r>
              <a:rPr lang="en-AU" sz="2500" baseline="30000" dirty="0" smtClean="0"/>
              <a:t>-1</a:t>
            </a:r>
            <a:r>
              <a:rPr lang="en-AU" sz="2500" dirty="0" smtClean="0"/>
              <a:t>. What is its momentum?</a:t>
            </a:r>
          </a:p>
          <a:p>
            <a:pPr eaLnBrk="1" hangingPunct="1">
              <a:buFont typeface="Wingdings" pitchFamily="2" charset="2"/>
              <a:buNone/>
            </a:pPr>
            <a:endParaRPr lang="en-AU" sz="2500" dirty="0" smtClean="0"/>
          </a:p>
          <a:p>
            <a:pPr eaLnBrk="1" hangingPunct="1">
              <a:buFont typeface="Wingdings" pitchFamily="2" charset="2"/>
              <a:buNone/>
            </a:pPr>
            <a:r>
              <a:rPr lang="en-AU" sz="2500" dirty="0" smtClean="0"/>
              <a:t>Momentum 	= Mass x velocity </a:t>
            </a:r>
          </a:p>
          <a:p>
            <a:pPr eaLnBrk="1" hangingPunct="1">
              <a:buFont typeface="Wingdings" pitchFamily="2" charset="2"/>
              <a:buNone/>
            </a:pPr>
            <a:r>
              <a:rPr lang="en-AU" sz="2500" dirty="0" smtClean="0"/>
              <a:t>				= 10 000 x 3 </a:t>
            </a:r>
          </a:p>
          <a:p>
            <a:pPr eaLnBrk="1" hangingPunct="1">
              <a:buFont typeface="Wingdings" pitchFamily="2" charset="2"/>
              <a:buNone/>
            </a:pPr>
            <a:r>
              <a:rPr lang="en-AU" sz="2500" dirty="0" smtClean="0"/>
              <a:t>				= 30 000 kg.m.s</a:t>
            </a:r>
            <a:r>
              <a:rPr lang="en-AU" sz="2500" baseline="30000" dirty="0" smtClean="0"/>
              <a:t>-1</a:t>
            </a:r>
            <a:r>
              <a:rPr lang="en-AU" sz="2500" dirty="0" smtClean="0"/>
              <a:t>.</a:t>
            </a:r>
            <a:endParaRPr lang="en-US" sz="2500" dirty="0" smtClean="0"/>
          </a:p>
        </p:txBody>
      </p:sp>
      <p:pic>
        <p:nvPicPr>
          <p:cNvPr id="9220" name="Picture 5" descr="lorry"/>
          <p:cNvPicPr>
            <a:picLocks noGrp="1" noChangeAspect="1" noChangeArrowheads="1"/>
          </p:cNvPicPr>
          <p:nvPr>
            <p:ph sz="half" idx="2"/>
          </p:nvPr>
        </p:nvPicPr>
        <p:blipFill>
          <a:blip r:embed="rId2" cstate="print"/>
          <a:srcRect/>
          <a:stretch>
            <a:fillRect/>
          </a:stretch>
        </p:blipFill>
        <p:spPr>
          <a:xfrm>
            <a:off x="652974" y="4712024"/>
            <a:ext cx="3414970" cy="1813320"/>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GB" smtClean="0"/>
              <a:t>Law of conservation of momentum</a:t>
            </a:r>
            <a:endParaRPr lang="en-US" smtClean="0"/>
          </a:p>
        </p:txBody>
      </p:sp>
      <p:sp>
        <p:nvSpPr>
          <p:cNvPr id="10243" name="Rectangle 3"/>
          <p:cNvSpPr>
            <a:spLocks noGrp="1" noChangeArrowheads="1"/>
          </p:cNvSpPr>
          <p:nvPr>
            <p:ph idx="1"/>
          </p:nvPr>
        </p:nvSpPr>
        <p:spPr/>
        <p:txBody>
          <a:bodyPr>
            <a:normAutofit lnSpcReduction="10000"/>
          </a:bodyPr>
          <a:lstStyle/>
          <a:p>
            <a:pPr eaLnBrk="1" hangingPunct="1">
              <a:buFont typeface="Wingdings" pitchFamily="2" charset="2"/>
              <a:buNone/>
            </a:pPr>
            <a:r>
              <a:rPr lang="en-AU" dirty="0" smtClean="0"/>
              <a:t>	</a:t>
            </a:r>
            <a:r>
              <a:rPr lang="en-AU" b="1" dirty="0" smtClean="0"/>
              <a:t>In an isolated system, momentum remains constant. </a:t>
            </a:r>
          </a:p>
          <a:p>
            <a:pPr eaLnBrk="1" hangingPunct="1">
              <a:buFont typeface="Wingdings" pitchFamily="2" charset="2"/>
              <a:buNone/>
            </a:pPr>
            <a:endParaRPr lang="en-AU" dirty="0"/>
          </a:p>
          <a:p>
            <a:pPr>
              <a:buNone/>
            </a:pPr>
            <a:r>
              <a:rPr lang="en-AU" dirty="0" smtClean="0"/>
              <a:t>	This means in a collision between two objects, momentum is conserved (total momentum stays the same). i.e.</a:t>
            </a:r>
          </a:p>
          <a:p>
            <a:pPr>
              <a:buNone/>
            </a:pPr>
            <a:endParaRPr lang="en-AU" dirty="0"/>
          </a:p>
          <a:p>
            <a:pPr>
              <a:buNone/>
            </a:pPr>
            <a:r>
              <a:rPr lang="en-AU" b="1" dirty="0" smtClean="0"/>
              <a:t>	Total momentum before the collision = Total momentum after</a:t>
            </a:r>
            <a:endParaRPr lang="en-US" b="1" dirty="0" smtClean="0"/>
          </a:p>
          <a:p>
            <a:pPr>
              <a:buNone/>
            </a:pPr>
            <a:endParaRPr lang="en-AU" dirty="0" smtClean="0"/>
          </a:p>
          <a:p>
            <a:pPr eaLnBrk="1" hangingPunct="1">
              <a:buFont typeface="Wingdings" pitchFamily="2" charset="2"/>
              <a:buNone/>
            </a:pPr>
            <a:endParaRPr lang="en-AU"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GB" smtClean="0"/>
              <a:t>A harder example!</a:t>
            </a:r>
            <a:endParaRPr lang="en-US" smtClean="0"/>
          </a:p>
        </p:txBody>
      </p:sp>
      <p:sp>
        <p:nvSpPr>
          <p:cNvPr id="12291" name="Rectangle 3"/>
          <p:cNvSpPr>
            <a:spLocks noGrp="1" noChangeArrowheads="1"/>
          </p:cNvSpPr>
          <p:nvPr>
            <p:ph idx="1"/>
          </p:nvPr>
        </p:nvSpPr>
        <p:spPr/>
        <p:txBody>
          <a:bodyPr/>
          <a:lstStyle/>
          <a:p>
            <a:pPr eaLnBrk="1" hangingPunct="1"/>
            <a:r>
              <a:rPr lang="en-AU" dirty="0" smtClean="0"/>
              <a:t> A car of mass 1000 kg travelling at 5 m.s</a:t>
            </a:r>
            <a:r>
              <a:rPr lang="en-AU" baseline="30000" dirty="0" smtClean="0"/>
              <a:t>-1</a:t>
            </a:r>
            <a:r>
              <a:rPr lang="en-AU" dirty="0" smtClean="0"/>
              <a:t> hits a stationary truck of mass 2000 kg. After the collision they stick together. What is their joint velocity after the collision?</a:t>
            </a:r>
          </a:p>
          <a:p>
            <a:pPr eaLnBrk="1" hangingPunct="1"/>
            <a:endParaRPr lang="en-AU" dirty="0"/>
          </a:p>
          <a:p>
            <a:pPr eaLnBrk="1" hangingPunct="1"/>
            <a:endParaRPr lang="en-AU" dirty="0" smtClean="0"/>
          </a:p>
          <a:p>
            <a:pPr eaLnBrk="1" hangingPunct="1"/>
            <a:endParaRPr lang="en-AU" dirty="0"/>
          </a:p>
          <a:p>
            <a:pPr eaLnBrk="1" hangingPunct="1"/>
            <a:r>
              <a:rPr lang="en-AU" dirty="0" smtClean="0"/>
              <a:t>First, sketch the situation.</a:t>
            </a:r>
            <a:endParaRPr lang="en-US"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GB" smtClean="0"/>
              <a:t>A harder example!</a:t>
            </a:r>
            <a:endParaRPr lang="en-US" smtClean="0"/>
          </a:p>
        </p:txBody>
      </p:sp>
      <p:sp>
        <p:nvSpPr>
          <p:cNvPr id="13315" name="Rectangle 3"/>
          <p:cNvSpPr>
            <a:spLocks noGrp="1" noChangeArrowheads="1"/>
          </p:cNvSpPr>
          <p:nvPr>
            <p:ph type="body" sz="half" idx="1"/>
          </p:nvPr>
        </p:nvSpPr>
        <p:spPr/>
        <p:txBody>
          <a:bodyPr/>
          <a:lstStyle/>
          <a:p>
            <a:pPr eaLnBrk="1" hangingPunct="1">
              <a:buFont typeface="Wingdings" pitchFamily="2" charset="2"/>
              <a:buNone/>
            </a:pPr>
            <a:r>
              <a:rPr lang="en-AU" sz="2500" smtClean="0"/>
              <a:t> </a:t>
            </a:r>
            <a:endParaRPr lang="en-US" sz="2500" smtClean="0"/>
          </a:p>
        </p:txBody>
      </p:sp>
      <p:pic>
        <p:nvPicPr>
          <p:cNvPr id="13316" name="Picture 5" descr="wCars002%2520-%2520car%2520cartoon"/>
          <p:cNvPicPr>
            <a:picLocks noGrp="1" noChangeAspect="1" noChangeArrowheads="1"/>
          </p:cNvPicPr>
          <p:nvPr>
            <p:ph sz="quarter" idx="2"/>
          </p:nvPr>
        </p:nvPicPr>
        <p:blipFill>
          <a:blip r:embed="rId2" cstate="print"/>
          <a:srcRect/>
          <a:stretch>
            <a:fillRect/>
          </a:stretch>
        </p:blipFill>
        <p:spPr>
          <a:xfrm>
            <a:off x="1619250" y="2565400"/>
            <a:ext cx="1057275" cy="628650"/>
          </a:xfrm>
        </p:spPr>
      </p:pic>
      <p:pic>
        <p:nvPicPr>
          <p:cNvPr id="13317" name="Picture 8" descr="istockphoto_690491_man_in_a_truck"/>
          <p:cNvPicPr>
            <a:picLocks noGrp="1" noChangeAspect="1" noChangeArrowheads="1"/>
          </p:cNvPicPr>
          <p:nvPr>
            <p:ph sz="quarter" idx="3"/>
          </p:nvPr>
        </p:nvPicPr>
        <p:blipFill>
          <a:blip r:embed="rId3" cstate="print"/>
          <a:srcRect/>
          <a:stretch>
            <a:fillRect/>
          </a:stretch>
        </p:blipFill>
        <p:spPr>
          <a:xfrm>
            <a:off x="4787900" y="2205038"/>
            <a:ext cx="1779588" cy="1008062"/>
          </a:xfrm>
        </p:spPr>
      </p:pic>
      <p:sp>
        <p:nvSpPr>
          <p:cNvPr id="13318" name="Line 10"/>
          <p:cNvSpPr>
            <a:spLocks noChangeShapeType="1"/>
          </p:cNvSpPr>
          <p:nvPr/>
        </p:nvSpPr>
        <p:spPr bwMode="auto">
          <a:xfrm>
            <a:off x="2700338" y="2852738"/>
            <a:ext cx="935037" cy="0"/>
          </a:xfrm>
          <a:prstGeom prst="line">
            <a:avLst/>
          </a:prstGeom>
          <a:noFill/>
          <a:ln w="9525">
            <a:solidFill>
              <a:schemeClr val="tx1"/>
            </a:solidFill>
            <a:round/>
            <a:headEnd/>
            <a:tailEnd type="triangle" w="med" len="med"/>
          </a:ln>
        </p:spPr>
        <p:txBody>
          <a:bodyPr/>
          <a:lstStyle/>
          <a:p>
            <a:endParaRPr lang="en-US"/>
          </a:p>
        </p:txBody>
      </p:sp>
      <p:sp>
        <p:nvSpPr>
          <p:cNvPr id="13319" name="Text Box 11"/>
          <p:cNvSpPr txBox="1">
            <a:spLocks noChangeArrowheads="1"/>
          </p:cNvSpPr>
          <p:nvPr/>
        </p:nvSpPr>
        <p:spPr bwMode="auto">
          <a:xfrm>
            <a:off x="2843213" y="2420938"/>
            <a:ext cx="1441450" cy="304800"/>
          </a:xfrm>
          <a:prstGeom prst="rect">
            <a:avLst/>
          </a:prstGeom>
          <a:noFill/>
          <a:ln w="9525">
            <a:noFill/>
            <a:miter lim="800000"/>
            <a:headEnd/>
            <a:tailEnd/>
          </a:ln>
        </p:spPr>
        <p:txBody>
          <a:bodyPr>
            <a:spAutoFit/>
          </a:bodyPr>
          <a:lstStyle/>
          <a:p>
            <a:pPr eaLnBrk="0" hangingPunct="0">
              <a:spcBef>
                <a:spcPct val="50000"/>
              </a:spcBef>
            </a:pPr>
            <a:r>
              <a:rPr lang="en-GB" sz="1400" b="1"/>
              <a:t>5 m.s</a:t>
            </a:r>
            <a:r>
              <a:rPr lang="en-GB" sz="1400" b="1" baseline="30000"/>
              <a:t>-1</a:t>
            </a:r>
            <a:endParaRPr lang="en-US" sz="1400" b="1" baseline="30000"/>
          </a:p>
        </p:txBody>
      </p:sp>
      <p:sp>
        <p:nvSpPr>
          <p:cNvPr id="13320" name="Text Box 12"/>
          <p:cNvSpPr txBox="1">
            <a:spLocks noChangeArrowheads="1"/>
          </p:cNvSpPr>
          <p:nvPr/>
        </p:nvSpPr>
        <p:spPr bwMode="auto">
          <a:xfrm>
            <a:off x="1619250" y="2205038"/>
            <a:ext cx="1079500" cy="304800"/>
          </a:xfrm>
          <a:prstGeom prst="rect">
            <a:avLst/>
          </a:prstGeom>
          <a:noFill/>
          <a:ln w="9525">
            <a:noFill/>
            <a:miter lim="800000"/>
            <a:headEnd/>
            <a:tailEnd/>
          </a:ln>
        </p:spPr>
        <p:txBody>
          <a:bodyPr>
            <a:spAutoFit/>
          </a:bodyPr>
          <a:lstStyle/>
          <a:p>
            <a:pPr eaLnBrk="0" hangingPunct="0">
              <a:spcBef>
                <a:spcPct val="50000"/>
              </a:spcBef>
            </a:pPr>
            <a:r>
              <a:rPr lang="en-GB" sz="1400" b="1"/>
              <a:t>1000kg</a:t>
            </a:r>
            <a:endParaRPr lang="en-US" sz="1400" b="1"/>
          </a:p>
        </p:txBody>
      </p:sp>
      <p:sp>
        <p:nvSpPr>
          <p:cNvPr id="13321" name="Text Box 13"/>
          <p:cNvSpPr txBox="1">
            <a:spLocks noChangeArrowheads="1"/>
          </p:cNvSpPr>
          <p:nvPr/>
        </p:nvSpPr>
        <p:spPr bwMode="auto">
          <a:xfrm>
            <a:off x="5508625" y="1773238"/>
            <a:ext cx="1079500" cy="304800"/>
          </a:xfrm>
          <a:prstGeom prst="rect">
            <a:avLst/>
          </a:prstGeom>
          <a:noFill/>
          <a:ln w="9525">
            <a:noFill/>
            <a:miter lim="800000"/>
            <a:headEnd/>
            <a:tailEnd/>
          </a:ln>
        </p:spPr>
        <p:txBody>
          <a:bodyPr>
            <a:spAutoFit/>
          </a:bodyPr>
          <a:lstStyle/>
          <a:p>
            <a:pPr eaLnBrk="0" hangingPunct="0">
              <a:spcBef>
                <a:spcPct val="50000"/>
              </a:spcBef>
            </a:pPr>
            <a:r>
              <a:rPr lang="en-GB" sz="1400" b="1"/>
              <a:t>2000kg</a:t>
            </a:r>
            <a:endParaRPr lang="en-US" sz="1400" b="1"/>
          </a:p>
        </p:txBody>
      </p:sp>
      <p:sp>
        <p:nvSpPr>
          <p:cNvPr id="13322" name="Text Box 14"/>
          <p:cNvSpPr txBox="1">
            <a:spLocks noChangeArrowheads="1"/>
          </p:cNvSpPr>
          <p:nvPr/>
        </p:nvSpPr>
        <p:spPr bwMode="auto">
          <a:xfrm>
            <a:off x="971550" y="1628775"/>
            <a:ext cx="1439863" cy="366713"/>
          </a:xfrm>
          <a:prstGeom prst="rect">
            <a:avLst/>
          </a:prstGeom>
          <a:noFill/>
          <a:ln w="9525">
            <a:noFill/>
            <a:miter lim="800000"/>
            <a:headEnd/>
            <a:tailEnd/>
          </a:ln>
        </p:spPr>
        <p:txBody>
          <a:bodyPr>
            <a:spAutoFit/>
          </a:bodyPr>
          <a:lstStyle/>
          <a:p>
            <a:pPr eaLnBrk="0" hangingPunct="0">
              <a:spcBef>
                <a:spcPct val="50000"/>
              </a:spcBef>
            </a:pPr>
            <a:r>
              <a:rPr lang="en-GB" b="1"/>
              <a:t>Before</a:t>
            </a:r>
            <a:endParaRPr lang="en-US" b="1"/>
          </a:p>
        </p:txBody>
      </p:sp>
      <p:sp>
        <p:nvSpPr>
          <p:cNvPr id="13323" name="Text Box 15"/>
          <p:cNvSpPr txBox="1">
            <a:spLocks noChangeArrowheads="1"/>
          </p:cNvSpPr>
          <p:nvPr/>
        </p:nvSpPr>
        <p:spPr bwMode="auto">
          <a:xfrm>
            <a:off x="971550" y="4581525"/>
            <a:ext cx="1079500" cy="366713"/>
          </a:xfrm>
          <a:prstGeom prst="rect">
            <a:avLst/>
          </a:prstGeom>
          <a:noFill/>
          <a:ln w="9525">
            <a:noFill/>
            <a:miter lim="800000"/>
            <a:headEnd/>
            <a:tailEnd/>
          </a:ln>
        </p:spPr>
        <p:txBody>
          <a:bodyPr>
            <a:spAutoFit/>
          </a:bodyPr>
          <a:lstStyle/>
          <a:p>
            <a:pPr eaLnBrk="0" hangingPunct="0">
              <a:spcBef>
                <a:spcPct val="50000"/>
              </a:spcBef>
            </a:pPr>
            <a:r>
              <a:rPr lang="en-GB" b="1"/>
              <a:t>After</a:t>
            </a:r>
            <a:endParaRPr lang="en-US" b="1"/>
          </a:p>
        </p:txBody>
      </p:sp>
      <p:pic>
        <p:nvPicPr>
          <p:cNvPr id="13324" name="Picture 16" descr="wCars002%2520-%2520car%2520cartoon"/>
          <p:cNvPicPr>
            <a:picLocks noChangeAspect="1" noChangeArrowheads="1"/>
          </p:cNvPicPr>
          <p:nvPr/>
        </p:nvPicPr>
        <p:blipFill>
          <a:blip r:embed="rId2" cstate="print"/>
          <a:srcRect/>
          <a:stretch>
            <a:fillRect/>
          </a:stretch>
        </p:blipFill>
        <p:spPr bwMode="auto">
          <a:xfrm>
            <a:off x="3995738" y="5373688"/>
            <a:ext cx="1057275" cy="628650"/>
          </a:xfrm>
          <a:prstGeom prst="rect">
            <a:avLst/>
          </a:prstGeom>
          <a:noFill/>
          <a:ln w="9525">
            <a:noFill/>
            <a:miter lim="800000"/>
            <a:headEnd/>
            <a:tailEnd/>
          </a:ln>
        </p:spPr>
      </p:pic>
      <p:pic>
        <p:nvPicPr>
          <p:cNvPr id="13325" name="Picture 17" descr="istockphoto_690491_man_in_a_truck"/>
          <p:cNvPicPr>
            <a:picLocks noChangeAspect="1" noChangeArrowheads="1"/>
          </p:cNvPicPr>
          <p:nvPr/>
        </p:nvPicPr>
        <p:blipFill>
          <a:blip r:embed="rId3" cstate="print"/>
          <a:srcRect/>
          <a:stretch>
            <a:fillRect/>
          </a:stretch>
        </p:blipFill>
        <p:spPr bwMode="auto">
          <a:xfrm>
            <a:off x="5076825" y="4868863"/>
            <a:ext cx="1779588" cy="1008062"/>
          </a:xfrm>
          <a:prstGeom prst="rect">
            <a:avLst/>
          </a:prstGeom>
          <a:noFill/>
          <a:ln w="9525">
            <a:noFill/>
            <a:miter lim="800000"/>
            <a:headEnd/>
            <a:tailEnd/>
          </a:ln>
        </p:spPr>
      </p:pic>
      <p:sp>
        <p:nvSpPr>
          <p:cNvPr id="13326" name="AutoShape 18"/>
          <p:cNvSpPr>
            <a:spLocks noChangeArrowheads="1"/>
          </p:cNvSpPr>
          <p:nvPr/>
        </p:nvSpPr>
        <p:spPr bwMode="auto">
          <a:xfrm>
            <a:off x="4787900" y="5300663"/>
            <a:ext cx="576263" cy="720725"/>
          </a:xfrm>
          <a:prstGeom prst="irregularSeal1">
            <a:avLst/>
          </a:prstGeom>
          <a:solidFill>
            <a:srgbClr val="FF3300"/>
          </a:solidFill>
          <a:ln w="9525">
            <a:solidFill>
              <a:schemeClr val="tx1"/>
            </a:solidFill>
            <a:miter lim="800000"/>
            <a:headEnd/>
            <a:tailEnd/>
          </a:ln>
        </p:spPr>
        <p:txBody>
          <a:bodyPr wrap="none" anchor="ctr"/>
          <a:lstStyle/>
          <a:p>
            <a:pPr eaLnBrk="0" hangingPunct="0"/>
            <a:endParaRPr lang="en-US"/>
          </a:p>
        </p:txBody>
      </p:sp>
      <p:sp>
        <p:nvSpPr>
          <p:cNvPr id="13327" name="Text Box 20"/>
          <p:cNvSpPr txBox="1">
            <a:spLocks noChangeArrowheads="1"/>
          </p:cNvSpPr>
          <p:nvPr/>
        </p:nvSpPr>
        <p:spPr bwMode="auto">
          <a:xfrm>
            <a:off x="7019925" y="5013325"/>
            <a:ext cx="1800225" cy="304800"/>
          </a:xfrm>
          <a:prstGeom prst="rect">
            <a:avLst/>
          </a:prstGeom>
          <a:noFill/>
          <a:ln w="9525">
            <a:noFill/>
            <a:miter lim="800000"/>
            <a:headEnd/>
            <a:tailEnd/>
          </a:ln>
        </p:spPr>
        <p:txBody>
          <a:bodyPr>
            <a:spAutoFit/>
          </a:bodyPr>
          <a:lstStyle/>
          <a:p>
            <a:pPr eaLnBrk="0" hangingPunct="0">
              <a:spcBef>
                <a:spcPct val="50000"/>
              </a:spcBef>
            </a:pPr>
            <a:r>
              <a:rPr lang="en-GB" sz="1400" b="1"/>
              <a:t>V m.s</a:t>
            </a:r>
            <a:r>
              <a:rPr lang="en-GB" sz="1400" b="1" baseline="30000"/>
              <a:t>-1</a:t>
            </a:r>
            <a:endParaRPr lang="en-US" sz="1400" b="1" baseline="30000"/>
          </a:p>
        </p:txBody>
      </p:sp>
      <p:sp>
        <p:nvSpPr>
          <p:cNvPr id="13328" name="Text Box 21"/>
          <p:cNvSpPr txBox="1">
            <a:spLocks noChangeArrowheads="1"/>
          </p:cNvSpPr>
          <p:nvPr/>
        </p:nvSpPr>
        <p:spPr bwMode="auto">
          <a:xfrm>
            <a:off x="4211638" y="4508500"/>
            <a:ext cx="2881312" cy="304800"/>
          </a:xfrm>
          <a:prstGeom prst="rect">
            <a:avLst/>
          </a:prstGeom>
          <a:noFill/>
          <a:ln w="9525">
            <a:noFill/>
            <a:miter lim="800000"/>
            <a:headEnd/>
            <a:tailEnd/>
          </a:ln>
        </p:spPr>
        <p:txBody>
          <a:bodyPr>
            <a:spAutoFit/>
          </a:bodyPr>
          <a:lstStyle/>
          <a:p>
            <a:pPr eaLnBrk="0" hangingPunct="0">
              <a:spcBef>
                <a:spcPct val="50000"/>
              </a:spcBef>
            </a:pPr>
            <a:r>
              <a:rPr lang="en-GB" sz="1400" b="1"/>
              <a:t>Combined mass = 3000 kg</a:t>
            </a:r>
            <a:endParaRPr lang="en-US" sz="1400" b="1"/>
          </a:p>
        </p:txBody>
      </p:sp>
      <p:sp>
        <p:nvSpPr>
          <p:cNvPr id="13329" name="Text Box 22"/>
          <p:cNvSpPr txBox="1">
            <a:spLocks noChangeArrowheads="1"/>
          </p:cNvSpPr>
          <p:nvPr/>
        </p:nvSpPr>
        <p:spPr bwMode="auto">
          <a:xfrm>
            <a:off x="827088" y="3573463"/>
            <a:ext cx="7705725" cy="366712"/>
          </a:xfrm>
          <a:prstGeom prst="rect">
            <a:avLst/>
          </a:prstGeom>
          <a:noFill/>
          <a:ln w="9525">
            <a:noFill/>
            <a:miter lim="800000"/>
            <a:headEnd/>
            <a:tailEnd/>
          </a:ln>
        </p:spPr>
        <p:txBody>
          <a:bodyPr>
            <a:spAutoFit/>
          </a:bodyPr>
          <a:lstStyle/>
          <a:p>
            <a:pPr eaLnBrk="0" hangingPunct="0">
              <a:spcBef>
                <a:spcPct val="50000"/>
              </a:spcBef>
            </a:pPr>
            <a:r>
              <a:rPr lang="en-GB"/>
              <a:t>Momentum before = 1000x5 + 2000x0 = 5000 kg.m.s</a:t>
            </a:r>
            <a:r>
              <a:rPr lang="en-GB" baseline="30000"/>
              <a:t>-1</a:t>
            </a:r>
            <a:endParaRPr lang="en-US" baseline="30000"/>
          </a:p>
        </p:txBody>
      </p:sp>
      <p:sp>
        <p:nvSpPr>
          <p:cNvPr id="13330" name="Text Box 23"/>
          <p:cNvSpPr txBox="1">
            <a:spLocks noChangeArrowheads="1"/>
          </p:cNvSpPr>
          <p:nvPr/>
        </p:nvSpPr>
        <p:spPr bwMode="auto">
          <a:xfrm>
            <a:off x="1042988" y="6092825"/>
            <a:ext cx="6913562" cy="366713"/>
          </a:xfrm>
          <a:prstGeom prst="rect">
            <a:avLst/>
          </a:prstGeom>
          <a:noFill/>
          <a:ln w="9525">
            <a:noFill/>
            <a:miter lim="800000"/>
            <a:headEnd/>
            <a:tailEnd/>
          </a:ln>
        </p:spPr>
        <p:txBody>
          <a:bodyPr>
            <a:spAutoFit/>
          </a:bodyPr>
          <a:lstStyle/>
          <a:p>
            <a:pPr eaLnBrk="0" hangingPunct="0">
              <a:spcBef>
                <a:spcPct val="50000"/>
              </a:spcBef>
            </a:pPr>
            <a:r>
              <a:rPr lang="en-GB"/>
              <a:t>Momentum after = 3000v</a:t>
            </a: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GB" smtClean="0"/>
              <a:t>A harder example</a:t>
            </a:r>
            <a:endParaRPr lang="en-US" smtClean="0"/>
          </a:p>
        </p:txBody>
      </p:sp>
      <p:sp>
        <p:nvSpPr>
          <p:cNvPr id="14339" name="Rectangle 3"/>
          <p:cNvSpPr>
            <a:spLocks noGrp="1" noChangeArrowheads="1"/>
          </p:cNvSpPr>
          <p:nvPr>
            <p:ph idx="1"/>
          </p:nvPr>
        </p:nvSpPr>
        <p:spPr/>
        <p:txBody>
          <a:bodyPr>
            <a:normAutofit fontScale="92500" lnSpcReduction="20000"/>
          </a:bodyPr>
          <a:lstStyle/>
          <a:p>
            <a:pPr eaLnBrk="1" hangingPunct="1">
              <a:buFont typeface="Wingdings" pitchFamily="2" charset="2"/>
              <a:buNone/>
            </a:pPr>
            <a:r>
              <a:rPr lang="en-AU" sz="4000" dirty="0" smtClean="0"/>
              <a:t>	The law of conservation of momentum tells us that momentum before equals momentum after, so</a:t>
            </a:r>
          </a:p>
          <a:p>
            <a:pPr eaLnBrk="1" hangingPunct="1">
              <a:buFont typeface="Wingdings" pitchFamily="2" charset="2"/>
              <a:buNone/>
            </a:pPr>
            <a:endParaRPr lang="en-AU" sz="4000" dirty="0" smtClean="0"/>
          </a:p>
          <a:p>
            <a:pPr algn="ctr" eaLnBrk="1" hangingPunct="1">
              <a:buFont typeface="Wingdings" pitchFamily="2" charset="2"/>
              <a:buNone/>
            </a:pPr>
            <a:r>
              <a:rPr lang="en-AU" sz="4000" dirty="0" smtClean="0"/>
              <a:t>Momentum before = momentum after</a:t>
            </a:r>
          </a:p>
          <a:p>
            <a:pPr algn="ctr" eaLnBrk="1" hangingPunct="1">
              <a:buFont typeface="Wingdings" pitchFamily="2" charset="2"/>
              <a:buNone/>
            </a:pPr>
            <a:r>
              <a:rPr lang="en-AU" sz="4000" dirty="0" smtClean="0"/>
              <a:t>5000 = 3000v</a:t>
            </a:r>
          </a:p>
          <a:p>
            <a:pPr algn="ctr" eaLnBrk="1" hangingPunct="1">
              <a:buFont typeface="Wingdings" pitchFamily="2" charset="2"/>
              <a:buNone/>
            </a:pPr>
            <a:r>
              <a:rPr lang="en-AU" sz="4000" dirty="0" smtClean="0"/>
              <a:t>V = 5000/3000 = 1.67 m.s</a:t>
            </a:r>
            <a:r>
              <a:rPr lang="en-AU" sz="4000" baseline="30000" dirty="0" smtClean="0"/>
              <a:t>-1</a:t>
            </a:r>
          </a:p>
          <a:p>
            <a:pPr eaLnBrk="1" hangingPunct="1">
              <a:buFont typeface="Wingdings" pitchFamily="2" charset="2"/>
              <a:buNone/>
            </a:pPr>
            <a:endParaRPr lang="en-AU" sz="2500" dirty="0" smtClean="0"/>
          </a:p>
          <a:p>
            <a:pPr eaLnBrk="1" hangingPunct="1">
              <a:buFont typeface="Wingdings" pitchFamily="2" charset="2"/>
              <a:buNone/>
            </a:pPr>
            <a:r>
              <a:rPr lang="en-AU" sz="2500" dirty="0" smtClean="0"/>
              <a:t> </a:t>
            </a:r>
            <a:endParaRPr lang="en-US" sz="2500" dirty="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1116</TotalTime>
  <Words>1328</Words>
  <Application>Microsoft Office PowerPoint</Application>
  <PresentationFormat>On-screen Show (4:3)</PresentationFormat>
  <Paragraphs>191</Paragraphs>
  <Slides>47</Slides>
  <Notes>5</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This lesson</vt:lpstr>
      <vt:lpstr>Momentum</vt:lpstr>
      <vt:lpstr>Momentum</vt:lpstr>
      <vt:lpstr>Momentum</vt:lpstr>
      <vt:lpstr>An easy example</vt:lpstr>
      <vt:lpstr>Law of conservation of momentum</vt:lpstr>
      <vt:lpstr>A harder example!</vt:lpstr>
      <vt:lpstr>A harder example!</vt:lpstr>
      <vt:lpstr>A harder example</vt:lpstr>
      <vt:lpstr>Momentum is a vector</vt:lpstr>
      <vt:lpstr>An even harder example!</vt:lpstr>
      <vt:lpstr>An even harder example!</vt:lpstr>
      <vt:lpstr>An even harder example!</vt:lpstr>
      <vt:lpstr>“Explosions” - recoil</vt:lpstr>
      <vt:lpstr>What if we all jump at once?</vt:lpstr>
      <vt:lpstr>Explosions</vt:lpstr>
      <vt:lpstr>Slide 17</vt:lpstr>
      <vt:lpstr>Momentum and kinetic energy</vt:lpstr>
      <vt:lpstr>Let’s try some questions!</vt:lpstr>
      <vt:lpstr>This lesson</vt:lpstr>
      <vt:lpstr>Let’s follow Mr Porter to throw and catch some eggs!</vt:lpstr>
      <vt:lpstr>Catching eggs</vt:lpstr>
      <vt:lpstr>Newton’s 2nd law</vt:lpstr>
      <vt:lpstr>Impulse</vt:lpstr>
      <vt:lpstr>Slide 25</vt:lpstr>
      <vt:lpstr>Units</vt:lpstr>
      <vt:lpstr>Slide 27</vt:lpstr>
      <vt:lpstr>Example</vt:lpstr>
      <vt:lpstr>Example</vt:lpstr>
      <vt:lpstr>Example</vt:lpstr>
      <vt:lpstr>Another example</vt:lpstr>
      <vt:lpstr>Another example</vt:lpstr>
      <vt:lpstr>Another example</vt:lpstr>
      <vt:lpstr>Slide 34</vt:lpstr>
      <vt:lpstr>Slide 35</vt:lpstr>
      <vt:lpstr>Area under a force-time graph = impulse</vt:lpstr>
      <vt:lpstr>Now let’s try some fun questions!</vt:lpstr>
      <vt:lpstr>Slide 38</vt:lpstr>
      <vt:lpstr>This lesson</vt:lpstr>
      <vt:lpstr>Elastic collisions</vt:lpstr>
      <vt:lpstr>Inelastic collisions</vt:lpstr>
      <vt:lpstr>Momentum</vt:lpstr>
      <vt:lpstr>An MIT video!</vt:lpstr>
      <vt:lpstr>Slide 44</vt:lpstr>
      <vt:lpstr>Slide 45</vt:lpstr>
      <vt:lpstr>Slide 46</vt:lpstr>
      <vt:lpstr>IB Questions</vt:lpstr>
    </vt:vector>
  </TitlesOfParts>
  <Company>Oslo International School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Momentum</dc:title>
  <dc:creator>ocuser14</dc:creator>
  <cp:lastModifiedBy>Home</cp:lastModifiedBy>
  <cp:revision>63</cp:revision>
  <dcterms:created xsi:type="dcterms:W3CDTF">2006-10-12T08:11:49Z</dcterms:created>
  <dcterms:modified xsi:type="dcterms:W3CDTF">2014-08-15T09:05:27Z</dcterms:modified>
</cp:coreProperties>
</file>